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95" r:id="rId3"/>
    <p:sldId id="257" r:id="rId4"/>
    <p:sldId id="296" r:id="rId5"/>
    <p:sldId id="298" r:id="rId6"/>
    <p:sldId id="278" r:id="rId7"/>
    <p:sldId id="279" r:id="rId8"/>
    <p:sldId id="301" r:id="rId9"/>
    <p:sldId id="300" r:id="rId10"/>
    <p:sldId id="299" r:id="rId11"/>
    <p:sldId id="302" r:id="rId12"/>
    <p:sldId id="363" r:id="rId13"/>
    <p:sldId id="373" r:id="rId14"/>
    <p:sldId id="372" r:id="rId15"/>
    <p:sldId id="371" r:id="rId16"/>
    <p:sldId id="375" r:id="rId17"/>
    <p:sldId id="376" r:id="rId18"/>
    <p:sldId id="349" r:id="rId19"/>
    <p:sldId id="334" r:id="rId20"/>
    <p:sldId id="379" r:id="rId21"/>
    <p:sldId id="350" r:id="rId22"/>
    <p:sldId id="305" r:id="rId23"/>
    <p:sldId id="320" r:id="rId24"/>
    <p:sldId id="306" r:id="rId25"/>
    <p:sldId id="321" r:id="rId26"/>
    <p:sldId id="307" r:id="rId27"/>
    <p:sldId id="322" r:id="rId28"/>
    <p:sldId id="319" r:id="rId29"/>
    <p:sldId id="308" r:id="rId30"/>
    <p:sldId id="361" r:id="rId31"/>
    <p:sldId id="359" r:id="rId32"/>
    <p:sldId id="360" r:id="rId33"/>
    <p:sldId id="343" r:id="rId34"/>
    <p:sldId id="380" r:id="rId35"/>
    <p:sldId id="311" r:id="rId36"/>
    <p:sldId id="312" r:id="rId37"/>
    <p:sldId id="324" r:id="rId38"/>
    <p:sldId id="325" r:id="rId39"/>
    <p:sldId id="326" r:id="rId40"/>
    <p:sldId id="323" r:id="rId41"/>
    <p:sldId id="327" r:id="rId42"/>
    <p:sldId id="328" r:id="rId43"/>
    <p:sldId id="384" r:id="rId44"/>
    <p:sldId id="385" r:id="rId45"/>
    <p:sldId id="386" r:id="rId46"/>
    <p:sldId id="367" r:id="rId47"/>
    <p:sldId id="381" r:id="rId48"/>
    <p:sldId id="382" r:id="rId49"/>
    <p:sldId id="368" r:id="rId50"/>
    <p:sldId id="383" r:id="rId51"/>
    <p:sldId id="362" r:id="rId52"/>
    <p:sldId id="388" r:id="rId53"/>
    <p:sldId id="387" r:id="rId54"/>
    <p:sldId id="389" r:id="rId5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83633" autoAdjust="0"/>
  </p:normalViewPr>
  <p:slideViewPr>
    <p:cSldViewPr snapToGrid="0">
      <p:cViewPr varScale="1">
        <p:scale>
          <a:sx n="62" d="100"/>
          <a:sy n="62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84.wmf"/><Relationship Id="rId4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15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11" Type="http://schemas.openxmlformats.org/officeDocument/2006/relationships/image" Target="../media/image136.wmf"/><Relationship Id="rId5" Type="http://schemas.openxmlformats.org/officeDocument/2006/relationships/image" Target="../media/image130.wmf"/><Relationship Id="rId10" Type="http://schemas.openxmlformats.org/officeDocument/2006/relationships/image" Target="../media/image135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3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4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image" Target="../media/image180.wmf"/><Relationship Id="rId7" Type="http://schemas.openxmlformats.org/officeDocument/2006/relationships/image" Target="../media/image190.wmf"/><Relationship Id="rId2" Type="http://schemas.openxmlformats.org/officeDocument/2006/relationships/image" Target="../media/image179.wmf"/><Relationship Id="rId1" Type="http://schemas.openxmlformats.org/officeDocument/2006/relationships/image" Target="../media/image174.wmf"/><Relationship Id="rId6" Type="http://schemas.openxmlformats.org/officeDocument/2006/relationships/image" Target="../media/image189.wmf"/><Relationship Id="rId5" Type="http://schemas.openxmlformats.org/officeDocument/2006/relationships/image" Target="../media/image188.wmf"/><Relationship Id="rId10" Type="http://schemas.openxmlformats.org/officeDocument/2006/relationships/image" Target="../media/image176.wmf"/><Relationship Id="rId4" Type="http://schemas.openxmlformats.org/officeDocument/2006/relationships/image" Target="../media/image187.wmf"/><Relationship Id="rId9" Type="http://schemas.openxmlformats.org/officeDocument/2006/relationships/image" Target="../media/image184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75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5.wmf"/><Relationship Id="rId7" Type="http://schemas.openxmlformats.org/officeDocument/2006/relationships/image" Target="../media/image202.wmf"/><Relationship Id="rId2" Type="http://schemas.openxmlformats.org/officeDocument/2006/relationships/image" Target="../media/image192.wmf"/><Relationship Id="rId1" Type="http://schemas.openxmlformats.org/officeDocument/2006/relationships/image" Target="../media/image175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Relationship Id="rId9" Type="http://schemas.openxmlformats.org/officeDocument/2006/relationships/image" Target="../media/image204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6.wmf"/><Relationship Id="rId7" Type="http://schemas.openxmlformats.org/officeDocument/2006/relationships/image" Target="../media/image207.wmf"/><Relationship Id="rId2" Type="http://schemas.openxmlformats.org/officeDocument/2006/relationships/image" Target="../media/image195.wmf"/><Relationship Id="rId1" Type="http://schemas.openxmlformats.org/officeDocument/2006/relationships/image" Target="../media/image205.wmf"/><Relationship Id="rId6" Type="http://schemas.openxmlformats.org/officeDocument/2006/relationships/image" Target="../media/image206.wmf"/><Relationship Id="rId5" Type="http://schemas.openxmlformats.org/officeDocument/2006/relationships/image" Target="../media/image182.wmf"/><Relationship Id="rId4" Type="http://schemas.openxmlformats.org/officeDocument/2006/relationships/image" Target="../media/image197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6.wmf"/><Relationship Id="rId7" Type="http://schemas.openxmlformats.org/officeDocument/2006/relationships/image" Target="../media/image212.wmf"/><Relationship Id="rId2" Type="http://schemas.openxmlformats.org/officeDocument/2006/relationships/image" Target="../media/image195.wmf"/><Relationship Id="rId1" Type="http://schemas.openxmlformats.org/officeDocument/2006/relationships/image" Target="../media/image205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10" Type="http://schemas.openxmlformats.org/officeDocument/2006/relationships/image" Target="../media/image214.wmf"/><Relationship Id="rId4" Type="http://schemas.openxmlformats.org/officeDocument/2006/relationships/image" Target="../media/image197.wmf"/><Relationship Id="rId9" Type="http://schemas.openxmlformats.org/officeDocument/2006/relationships/image" Target="../media/image2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25.wmf"/><Relationship Id="rId7" Type="http://schemas.openxmlformats.org/officeDocument/2006/relationships/image" Target="../media/image3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0.wmf"/><Relationship Id="rId7" Type="http://schemas.openxmlformats.org/officeDocument/2006/relationships/image" Target="../media/image36.wmf"/><Relationship Id="rId2" Type="http://schemas.openxmlformats.org/officeDocument/2006/relationships/image" Target="../media/image23.wmf"/><Relationship Id="rId1" Type="http://schemas.openxmlformats.org/officeDocument/2006/relationships/image" Target="../media/image10.wmf"/><Relationship Id="rId6" Type="http://schemas.openxmlformats.org/officeDocument/2006/relationships/image" Target="../media/image35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3A330-05CC-47EF-A7BE-3C79854D342B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90099-C4BE-4DEE-99B9-28FC87E62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48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exp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25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a+jb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sqrt</a:t>
            </a:r>
            <a:r>
              <a:rPr lang="en-US" altLang="zh-TW" dirty="0" smtClean="0"/>
              <a:t>(a^2+b^2) tan-1(b/a) ……</a:t>
            </a:r>
          </a:p>
          <a:p>
            <a:r>
              <a:rPr lang="en-US" altLang="zh-TW" dirty="0" smtClean="0"/>
              <a:t>jaw</a:t>
            </a:r>
            <a:r>
              <a:rPr lang="en-US" altLang="zh-TW" baseline="0" dirty="0" smtClean="0"/>
              <a:t> - </a:t>
            </a:r>
            <a:r>
              <a:rPr lang="en-US" altLang="zh-TW" baseline="0" dirty="0" err="1" smtClean="0"/>
              <a:t>wb</a:t>
            </a:r>
            <a:r>
              <a:rPr lang="en-US" altLang="zh-TW" baseline="0" dirty="0" smtClean="0"/>
              <a:t> w*</a:t>
            </a:r>
            <a:r>
              <a:rPr lang="en-US" altLang="zh-TW" dirty="0" err="1" smtClean="0"/>
              <a:t>sqrt</a:t>
            </a:r>
            <a:r>
              <a:rPr lang="en-US" altLang="zh-TW" dirty="0" smtClean="0"/>
              <a:t>(a^2+b^2) tan-1(-a/b) ……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04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Unit of impedance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487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078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68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75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97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Do you find anything?</a:t>
            </a:r>
          </a:p>
          <a:p>
            <a:r>
              <a:rPr lang="zh-TW" altLang="en-US" dirty="0" smtClean="0"/>
              <a:t>未看先猜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78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Do not worry about sine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4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 smtClean="0"/>
              <a:t>Using Euler’s Formula P245 - 246</a:t>
            </a:r>
            <a:endParaRPr lang="zh-TW" altLang="en-US" sz="1200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7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P1293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24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63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0099-C4BE-4DEE-99B9-28FC87E623F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43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6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69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8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79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1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5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16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17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88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63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DA5D-E5A8-476B-A522-D9667161E0F9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77548-918B-4972-878D-E94D986BF2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91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46.wmf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57.gi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8.png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6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6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7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5.wmf"/><Relationship Id="rId11" Type="http://schemas.openxmlformats.org/officeDocument/2006/relationships/image" Target="../media/image90.png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4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9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pn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9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oleObject" Target="../embeddings/oleObject98.bin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0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1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2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16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24.wmf"/><Relationship Id="rId9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122.bin"/><Relationship Id="rId26" Type="http://schemas.openxmlformats.org/officeDocument/2006/relationships/image" Target="../media/image136.wmf"/><Relationship Id="rId3" Type="http://schemas.openxmlformats.org/officeDocument/2006/relationships/image" Target="../media/image137.png"/><Relationship Id="rId21" Type="http://schemas.openxmlformats.org/officeDocument/2006/relationships/image" Target="../media/image134.wmf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32.wmf"/><Relationship Id="rId25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29.wmf"/><Relationship Id="rId24" Type="http://schemas.openxmlformats.org/officeDocument/2006/relationships/image" Target="../media/image135.wmf"/><Relationship Id="rId5" Type="http://schemas.openxmlformats.org/officeDocument/2006/relationships/image" Target="../media/image126.wmf"/><Relationship Id="rId15" Type="http://schemas.openxmlformats.org/officeDocument/2006/relationships/image" Target="../media/image131.wmf"/><Relationship Id="rId23" Type="http://schemas.openxmlformats.org/officeDocument/2006/relationships/oleObject" Target="../embeddings/oleObject124.bin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33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20.bin"/><Relationship Id="rId22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43.wmf"/><Relationship Id="rId3" Type="http://schemas.openxmlformats.org/officeDocument/2006/relationships/image" Target="../media/image145.gif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5" Type="http://schemas.openxmlformats.org/officeDocument/2006/relationships/image" Target="../media/image144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13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image" Target="../media/image145.gif"/><Relationship Id="rId7" Type="http://schemas.openxmlformats.org/officeDocument/2006/relationships/image" Target="../media/image1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4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52.png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49.wmf"/><Relationship Id="rId10" Type="http://schemas.openxmlformats.org/officeDocument/2006/relationships/image" Target="../media/image151.wmf"/><Relationship Id="rId4" Type="http://schemas.openxmlformats.org/officeDocument/2006/relationships/oleObject" Target="../embeddings/oleObject135.bin"/><Relationship Id="rId9" Type="http://schemas.openxmlformats.org/officeDocument/2006/relationships/oleObject" Target="../embeddings/oleObject13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58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56.wmf"/><Relationship Id="rId4" Type="http://schemas.openxmlformats.org/officeDocument/2006/relationships/image" Target="../media/image153.png"/><Relationship Id="rId9" Type="http://schemas.openxmlformats.org/officeDocument/2006/relationships/oleObject" Target="../embeddings/oleObject1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63.wmf"/><Relationship Id="rId3" Type="http://schemas.openxmlformats.org/officeDocument/2006/relationships/image" Target="../media/image158.png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6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66.png"/><Relationship Id="rId5" Type="http://schemas.openxmlformats.org/officeDocument/2006/relationships/image" Target="../media/image153.png"/><Relationship Id="rId10" Type="http://schemas.openxmlformats.org/officeDocument/2006/relationships/image" Target="../media/image165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4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oleObject" Target="../embeddings/oleObject155.bin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3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51.bin"/><Relationship Id="rId15" Type="http://schemas.openxmlformats.org/officeDocument/2006/relationships/image" Target="../media/image172.png"/><Relationship Id="rId10" Type="http://schemas.openxmlformats.org/officeDocument/2006/relationships/image" Target="../media/image169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7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8.emf"/><Relationship Id="rId12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4.wmf"/><Relationship Id="rId11" Type="http://schemas.openxmlformats.org/officeDocument/2006/relationships/image" Target="../media/image176.wmf"/><Relationship Id="rId5" Type="http://schemas.openxmlformats.org/officeDocument/2006/relationships/oleObject" Target="../embeddings/oleObject156.bin"/><Relationship Id="rId10" Type="http://schemas.openxmlformats.org/officeDocument/2006/relationships/oleObject" Target="../embeddings/oleObject158.bin"/><Relationship Id="rId4" Type="http://schemas.openxmlformats.org/officeDocument/2006/relationships/image" Target="../media/image177.png"/><Relationship Id="rId9" Type="http://schemas.openxmlformats.org/officeDocument/2006/relationships/image" Target="../media/image17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13" Type="http://schemas.openxmlformats.org/officeDocument/2006/relationships/image" Target="../media/image181.wmf"/><Relationship Id="rId18" Type="http://schemas.openxmlformats.org/officeDocument/2006/relationships/oleObject" Target="../embeddings/oleObject166.bin"/><Relationship Id="rId3" Type="http://schemas.openxmlformats.org/officeDocument/2006/relationships/image" Target="../media/image177.png"/><Relationship Id="rId21" Type="http://schemas.openxmlformats.org/officeDocument/2006/relationships/oleObject" Target="../embeddings/oleObject168.bin"/><Relationship Id="rId7" Type="http://schemas.openxmlformats.org/officeDocument/2006/relationships/image" Target="../media/image179.wmf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5.bin"/><Relationship Id="rId20" Type="http://schemas.openxmlformats.org/officeDocument/2006/relationships/image" Target="../media/image184.wmf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80.wmf"/><Relationship Id="rId5" Type="http://schemas.openxmlformats.org/officeDocument/2006/relationships/image" Target="../media/image174.wmf"/><Relationship Id="rId15" Type="http://schemas.openxmlformats.org/officeDocument/2006/relationships/image" Target="../media/image182.wmf"/><Relationship Id="rId23" Type="http://schemas.openxmlformats.org/officeDocument/2006/relationships/image" Target="../media/image176.wmf"/><Relationship Id="rId10" Type="http://schemas.openxmlformats.org/officeDocument/2006/relationships/oleObject" Target="../embeddings/oleObject162.bin"/><Relationship Id="rId19" Type="http://schemas.openxmlformats.org/officeDocument/2006/relationships/oleObject" Target="../embeddings/oleObject167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86.png"/><Relationship Id="rId14" Type="http://schemas.openxmlformats.org/officeDocument/2006/relationships/oleObject" Target="../embeddings/oleObject164.bin"/><Relationship Id="rId22" Type="http://schemas.openxmlformats.org/officeDocument/2006/relationships/oleObject" Target="../embeddings/oleObject16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13" Type="http://schemas.openxmlformats.org/officeDocument/2006/relationships/image" Target="../media/image187.wmf"/><Relationship Id="rId18" Type="http://schemas.openxmlformats.org/officeDocument/2006/relationships/oleObject" Target="../embeddings/oleObject176.bin"/><Relationship Id="rId3" Type="http://schemas.openxmlformats.org/officeDocument/2006/relationships/image" Target="../media/image177.png"/><Relationship Id="rId21" Type="http://schemas.openxmlformats.org/officeDocument/2006/relationships/image" Target="../media/image191.wmf"/><Relationship Id="rId7" Type="http://schemas.openxmlformats.org/officeDocument/2006/relationships/image" Target="../media/image179.wmf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89.wmf"/><Relationship Id="rId25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5.bin"/><Relationship Id="rId20" Type="http://schemas.openxmlformats.org/officeDocument/2006/relationships/oleObject" Target="../embeddings/oleObject177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80.wmf"/><Relationship Id="rId24" Type="http://schemas.openxmlformats.org/officeDocument/2006/relationships/oleObject" Target="../embeddings/oleObject179.bin"/><Relationship Id="rId5" Type="http://schemas.openxmlformats.org/officeDocument/2006/relationships/image" Target="../media/image174.wmf"/><Relationship Id="rId15" Type="http://schemas.openxmlformats.org/officeDocument/2006/relationships/image" Target="../media/image188.wmf"/><Relationship Id="rId23" Type="http://schemas.openxmlformats.org/officeDocument/2006/relationships/image" Target="../media/image184.wmf"/><Relationship Id="rId10" Type="http://schemas.openxmlformats.org/officeDocument/2006/relationships/oleObject" Target="../embeddings/oleObject172.bin"/><Relationship Id="rId19" Type="http://schemas.openxmlformats.org/officeDocument/2006/relationships/image" Target="../media/image190.wmf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86.png"/><Relationship Id="rId14" Type="http://schemas.openxmlformats.org/officeDocument/2006/relationships/oleObject" Target="../embeddings/oleObject174.bin"/><Relationship Id="rId22" Type="http://schemas.openxmlformats.org/officeDocument/2006/relationships/oleObject" Target="../embeddings/oleObject17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image" Target="../media/image194.wmf"/><Relationship Id="rId18" Type="http://schemas.openxmlformats.org/officeDocument/2006/relationships/oleObject" Target="../embeddings/oleObject186.bin"/><Relationship Id="rId3" Type="http://schemas.openxmlformats.org/officeDocument/2006/relationships/image" Target="../media/image199.emf"/><Relationship Id="rId21" Type="http://schemas.openxmlformats.org/officeDocument/2006/relationships/oleObject" Target="../embeddings/oleObject188.bin"/><Relationship Id="rId7" Type="http://schemas.openxmlformats.org/officeDocument/2006/relationships/image" Target="../media/image201.png"/><Relationship Id="rId12" Type="http://schemas.openxmlformats.org/officeDocument/2006/relationships/oleObject" Target="../embeddings/oleObject183.bin"/><Relationship Id="rId17" Type="http://schemas.openxmlformats.org/officeDocument/2006/relationships/image" Target="../media/image1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5.bin"/><Relationship Id="rId20" Type="http://schemas.openxmlformats.org/officeDocument/2006/relationships/oleObject" Target="../embeddings/oleObject187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0.emf"/><Relationship Id="rId11" Type="http://schemas.openxmlformats.org/officeDocument/2006/relationships/image" Target="../media/image193.wmf"/><Relationship Id="rId5" Type="http://schemas.openxmlformats.org/officeDocument/2006/relationships/image" Target="../media/image175.wmf"/><Relationship Id="rId15" Type="http://schemas.openxmlformats.org/officeDocument/2006/relationships/image" Target="../media/image195.wmf"/><Relationship Id="rId10" Type="http://schemas.openxmlformats.org/officeDocument/2006/relationships/oleObject" Target="../embeddings/oleObject182.bin"/><Relationship Id="rId19" Type="http://schemas.openxmlformats.org/officeDocument/2006/relationships/image" Target="../media/image197.wmf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92.wmf"/><Relationship Id="rId14" Type="http://schemas.openxmlformats.org/officeDocument/2006/relationships/oleObject" Target="../embeddings/oleObject184.bin"/><Relationship Id="rId22" Type="http://schemas.openxmlformats.org/officeDocument/2006/relationships/image" Target="../media/image19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96.wmf"/><Relationship Id="rId18" Type="http://schemas.openxmlformats.org/officeDocument/2006/relationships/oleObject" Target="../embeddings/oleObject195.bin"/><Relationship Id="rId3" Type="http://schemas.openxmlformats.org/officeDocument/2006/relationships/image" Target="../media/image199.emf"/><Relationship Id="rId21" Type="http://schemas.openxmlformats.org/officeDocument/2006/relationships/image" Target="../media/image203.wmf"/><Relationship Id="rId7" Type="http://schemas.openxmlformats.org/officeDocument/2006/relationships/image" Target="../media/image201.png"/><Relationship Id="rId12" Type="http://schemas.openxmlformats.org/officeDocument/2006/relationships/oleObject" Target="../embeddings/oleObject192.bin"/><Relationship Id="rId17" Type="http://schemas.openxmlformats.org/officeDocument/2006/relationships/image" Target="../media/image19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4.bin"/><Relationship Id="rId20" Type="http://schemas.openxmlformats.org/officeDocument/2006/relationships/oleObject" Target="../embeddings/oleObject196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0.emf"/><Relationship Id="rId11" Type="http://schemas.openxmlformats.org/officeDocument/2006/relationships/image" Target="../media/image195.wmf"/><Relationship Id="rId5" Type="http://schemas.openxmlformats.org/officeDocument/2006/relationships/image" Target="../media/image175.wmf"/><Relationship Id="rId15" Type="http://schemas.openxmlformats.org/officeDocument/2006/relationships/image" Target="../media/image197.wmf"/><Relationship Id="rId23" Type="http://schemas.openxmlformats.org/officeDocument/2006/relationships/image" Target="../media/image204.wmf"/><Relationship Id="rId10" Type="http://schemas.openxmlformats.org/officeDocument/2006/relationships/oleObject" Target="../embeddings/oleObject191.bin"/><Relationship Id="rId19" Type="http://schemas.openxmlformats.org/officeDocument/2006/relationships/image" Target="../media/image202.wmf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192.wmf"/><Relationship Id="rId14" Type="http://schemas.openxmlformats.org/officeDocument/2006/relationships/oleObject" Target="../embeddings/oleObject193.bin"/><Relationship Id="rId22" Type="http://schemas.openxmlformats.org/officeDocument/2006/relationships/oleObject" Target="../embeddings/oleObject19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image" Target="../media/image197.wmf"/><Relationship Id="rId18" Type="http://schemas.openxmlformats.org/officeDocument/2006/relationships/oleObject" Target="../embeddings/oleObject204.bin"/><Relationship Id="rId3" Type="http://schemas.openxmlformats.org/officeDocument/2006/relationships/image" Target="../media/image199.emf"/><Relationship Id="rId21" Type="http://schemas.openxmlformats.org/officeDocument/2006/relationships/oleObject" Target="../embeddings/oleObject206.bin"/><Relationship Id="rId7" Type="http://schemas.openxmlformats.org/officeDocument/2006/relationships/image" Target="../media/image209.png"/><Relationship Id="rId12" Type="http://schemas.openxmlformats.org/officeDocument/2006/relationships/oleObject" Target="../embeddings/oleObject201.bin"/><Relationship Id="rId17" Type="http://schemas.openxmlformats.org/officeDocument/2006/relationships/image" Target="../media/image2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3.bin"/><Relationship Id="rId20" Type="http://schemas.openxmlformats.org/officeDocument/2006/relationships/image" Target="../media/image207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08.emf"/><Relationship Id="rId11" Type="http://schemas.openxmlformats.org/officeDocument/2006/relationships/image" Target="../media/image196.wmf"/><Relationship Id="rId5" Type="http://schemas.openxmlformats.org/officeDocument/2006/relationships/image" Target="../media/image205.wmf"/><Relationship Id="rId15" Type="http://schemas.openxmlformats.org/officeDocument/2006/relationships/image" Target="../media/image182.wmf"/><Relationship Id="rId10" Type="http://schemas.openxmlformats.org/officeDocument/2006/relationships/oleObject" Target="../embeddings/oleObject200.bin"/><Relationship Id="rId19" Type="http://schemas.openxmlformats.org/officeDocument/2006/relationships/oleObject" Target="../embeddings/oleObject205.bin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95.wmf"/><Relationship Id="rId14" Type="http://schemas.openxmlformats.org/officeDocument/2006/relationships/oleObject" Target="../embeddings/oleObject202.bin"/><Relationship Id="rId22" Type="http://schemas.openxmlformats.org/officeDocument/2006/relationships/image" Target="../media/image20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197.wmf"/><Relationship Id="rId18" Type="http://schemas.openxmlformats.org/officeDocument/2006/relationships/oleObject" Target="../embeddings/oleObject213.bin"/><Relationship Id="rId3" Type="http://schemas.openxmlformats.org/officeDocument/2006/relationships/image" Target="../media/image199.emf"/><Relationship Id="rId21" Type="http://schemas.openxmlformats.org/officeDocument/2006/relationships/image" Target="../media/image204.wmf"/><Relationship Id="rId7" Type="http://schemas.openxmlformats.org/officeDocument/2006/relationships/image" Target="../media/image209.png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211.wmf"/><Relationship Id="rId25" Type="http://schemas.openxmlformats.org/officeDocument/2006/relationships/image" Target="../media/image2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08.emf"/><Relationship Id="rId11" Type="http://schemas.openxmlformats.org/officeDocument/2006/relationships/image" Target="../media/image196.wmf"/><Relationship Id="rId24" Type="http://schemas.openxmlformats.org/officeDocument/2006/relationships/oleObject" Target="../embeddings/oleObject216.bin"/><Relationship Id="rId5" Type="http://schemas.openxmlformats.org/officeDocument/2006/relationships/image" Target="../media/image205.wmf"/><Relationship Id="rId15" Type="http://schemas.openxmlformats.org/officeDocument/2006/relationships/image" Target="../media/image210.wmf"/><Relationship Id="rId23" Type="http://schemas.openxmlformats.org/officeDocument/2006/relationships/image" Target="../media/image213.wmf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212.wmf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195.wmf"/><Relationship Id="rId14" Type="http://schemas.openxmlformats.org/officeDocument/2006/relationships/oleObject" Target="../embeddings/oleObject211.bin"/><Relationship Id="rId22" Type="http://schemas.openxmlformats.org/officeDocument/2006/relationships/oleObject" Target="../embeddings/oleObject21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215.wmf"/><Relationship Id="rId4" Type="http://schemas.openxmlformats.org/officeDocument/2006/relationships/oleObject" Target="../embeddings/oleObject21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28" Type="http://schemas.openxmlformats.org/officeDocument/2006/relationships/image" Target="../media/image22.png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34.gif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4.gi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3.wmf"/><Relationship Id="rId7" Type="http://schemas.openxmlformats.org/officeDocument/2006/relationships/image" Target="../media/image34.gi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11" Type="http://schemas.openxmlformats.org/officeDocument/2006/relationships/image" Target="../media/image40.wmf"/><Relationship Id="rId5" Type="http://schemas.openxmlformats.org/officeDocument/2006/relationships/image" Target="../media/image10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Lecture 16</a:t>
            </a:r>
            <a:br>
              <a:rPr lang="en-US" altLang="zh-TW" dirty="0" smtClean="0"/>
            </a:br>
            <a:r>
              <a:rPr lang="en-US" altLang="zh-TW" dirty="0" smtClean="0"/>
              <a:t>AC</a:t>
            </a:r>
            <a:r>
              <a:rPr lang="zh-TW" altLang="en-US" dirty="0" smtClean="0"/>
              <a:t> </a:t>
            </a:r>
            <a:r>
              <a:rPr lang="en-US" altLang="zh-TW" dirty="0" smtClean="0"/>
              <a:t>Circuit Analysis (1)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Hung-yi Lee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2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 Steady-State Analysis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886700" cy="4916138"/>
          </a:xfrm>
        </p:spPr>
        <p:txBody>
          <a:bodyPr>
            <a:normAutofit/>
          </a:bodyPr>
          <a:lstStyle/>
          <a:p>
            <a:r>
              <a:rPr lang="en-US" altLang="zh-TW" dirty="0"/>
              <a:t>AC steady state voltage or current </a:t>
            </a:r>
            <a:r>
              <a:rPr lang="en-US" altLang="zh-TW" dirty="0" smtClean="0"/>
              <a:t>is </a:t>
            </a:r>
            <a:r>
              <a:rPr lang="en-US" altLang="zh-TW" dirty="0"/>
              <a:t>the </a:t>
            </a:r>
            <a:r>
              <a:rPr lang="en-US" altLang="zh-TW" dirty="0" smtClean="0"/>
              <a:t>special </a:t>
            </a:r>
            <a:r>
              <a:rPr lang="en-US" altLang="zh-TW" dirty="0"/>
              <a:t>solution </a:t>
            </a:r>
            <a:r>
              <a:rPr lang="en-US" altLang="zh-TW" dirty="0" smtClean="0"/>
              <a:t>of </a:t>
            </a:r>
            <a:r>
              <a:rPr lang="en-US" altLang="zh-TW" dirty="0"/>
              <a:t>a differential equation.</a:t>
            </a: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AC steady state voltage or current in a circuit is a sinusoid </a:t>
            </a:r>
            <a:r>
              <a:rPr lang="en-US" altLang="zh-TW" dirty="0"/>
              <a:t>having </a:t>
            </a:r>
            <a:r>
              <a:rPr lang="en-US" altLang="zh-TW" dirty="0" smtClean="0"/>
              <a:t>the </a:t>
            </a:r>
            <a:r>
              <a:rPr lang="en-US" altLang="zh-TW" dirty="0"/>
              <a:t>same frequency as the source.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2800" dirty="0" smtClean="0">
                <a:ea typeface="新細明體" panose="02020500000000000000" pitchFamily="18" charset="-120"/>
              </a:rPr>
              <a:t>This is a consequence of the nature of particular solutions for sinusoidal forcing functions.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To know a steady state voltage or current, all we need to know is its magnitude and its phase </a:t>
            </a:r>
          </a:p>
          <a:p>
            <a:pPr lvl="1"/>
            <a:r>
              <a:rPr lang="en-US" altLang="zh-TW" sz="2800" dirty="0" smtClean="0">
                <a:ea typeface="新細明體" panose="02020500000000000000" pitchFamily="18" charset="-120"/>
              </a:rPr>
              <a:t>Same form, same frequency</a:t>
            </a:r>
          </a:p>
        </p:txBody>
      </p:sp>
    </p:spTree>
    <p:extLst>
      <p:ext uri="{BB962C8B-B14F-4D97-AF65-F5344CB8AC3E}">
        <p14:creationId xmlns:p14="http://schemas.microsoft.com/office/powerpoint/2010/main" val="29227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 Steady-State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current or voltage at AC steady state, we only have to record </a:t>
            </a:r>
            <a:r>
              <a:rPr lang="en-US" altLang="zh-TW" b="1" dirty="0" smtClean="0"/>
              <a:t>amplitude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phase</a:t>
            </a:r>
            <a:endParaRPr lang="zh-TW" alt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08626"/>
              </p:ext>
            </p:extLst>
          </p:nvPr>
        </p:nvGraphicFramePr>
        <p:xfrm>
          <a:off x="2903335" y="2935248"/>
          <a:ext cx="30273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方程式" r:id="rId4" imgW="1307880" imgH="228600" progId="Equation.3">
                  <p:embed/>
                </p:oleObj>
              </mc:Choice>
              <mc:Fallback>
                <p:oleObj name="方程式" r:id="rId4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335" y="2935248"/>
                        <a:ext cx="3027362" cy="528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336" y="3571832"/>
            <a:ext cx="6137328" cy="203938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288588" y="5850234"/>
            <a:ext cx="221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Amplitude: </a:t>
            </a:r>
            <a:r>
              <a:rPr lang="en-US" altLang="zh-TW" sz="2400" dirty="0" err="1" smtClean="0"/>
              <a:t>X</a:t>
            </a:r>
            <a:r>
              <a:rPr lang="en-US" altLang="zh-TW" sz="2400" baseline="-25000" dirty="0" err="1" smtClean="0"/>
              <a:t>m</a:t>
            </a:r>
            <a:endParaRPr lang="zh-TW" altLang="en-US" sz="2400" baseline="-25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199686" y="5850234"/>
            <a:ext cx="146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Phase: </a:t>
            </a:r>
            <a:r>
              <a:rPr lang="el-GR" altLang="zh-TW" sz="2400" dirty="0" smtClean="0"/>
              <a:t>ϕ</a:t>
            </a:r>
            <a:r>
              <a:rPr lang="en-US" altLang="zh-TW" sz="2400" dirty="0" smtClean="0"/>
              <a:t> </a:t>
            </a:r>
            <a:endParaRPr lang="zh-TW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3588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Phasor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sinusoidal function is a point on a x-y plane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12102"/>
              </p:ext>
            </p:extLst>
          </p:nvPr>
        </p:nvGraphicFramePr>
        <p:xfrm>
          <a:off x="923964" y="2635389"/>
          <a:ext cx="33940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9" name="方程式" r:id="rId3" imgW="1295280" imgH="228600" progId="Equation.3">
                  <p:embed/>
                </p:oleObj>
              </mc:Choice>
              <mc:Fallback>
                <p:oleObj name="方程式" r:id="rId3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64" y="2635389"/>
                        <a:ext cx="3394075" cy="598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39790"/>
              </p:ext>
            </p:extLst>
          </p:nvPr>
        </p:nvGraphicFramePr>
        <p:xfrm>
          <a:off x="2218639" y="4249302"/>
          <a:ext cx="1834728" cy="54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0" name="方程式" r:id="rId5" imgW="736560" imgH="228600" progId="Equation.3">
                  <p:embed/>
                </p:oleObj>
              </mc:Choice>
              <mc:Fallback>
                <p:oleObj name="方程式" r:id="rId5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639" y="4249302"/>
                        <a:ext cx="1834728" cy="5461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向下箭號 6"/>
          <p:cNvSpPr/>
          <p:nvPr/>
        </p:nvSpPr>
        <p:spPr>
          <a:xfrm>
            <a:off x="2208820" y="3362585"/>
            <a:ext cx="588936" cy="702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45171" y="4233804"/>
            <a:ext cx="246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Polar form:</a:t>
            </a:r>
            <a:endParaRPr lang="zh-TW" altLang="en-US" sz="2400" b="1" i="1" u="sng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5171" y="4811467"/>
            <a:ext cx="350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Rectangular </a:t>
            </a:r>
            <a:r>
              <a:rPr lang="en-US" altLang="zh-TW" sz="2400" b="1" i="1" u="sng" dirty="0" smtClean="0"/>
              <a:t>form:</a:t>
            </a:r>
            <a:endParaRPr lang="zh-TW" altLang="en-US" sz="2400" b="1" i="1" u="sng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646997"/>
              </p:ext>
            </p:extLst>
          </p:nvPr>
        </p:nvGraphicFramePr>
        <p:xfrm>
          <a:off x="1084528" y="5219851"/>
          <a:ext cx="4023563" cy="56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1" name="方程式" r:id="rId7" imgW="1562040" imgH="228600" progId="Equation.3">
                  <p:embed/>
                </p:oleObj>
              </mc:Choice>
              <mc:Fallback>
                <p:oleObj name="方程式" r:id="rId7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528" y="5219851"/>
                        <a:ext cx="4023563" cy="5649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257" y="3069191"/>
            <a:ext cx="3365490" cy="273092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45170" y="5885557"/>
            <a:ext cx="350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Exponential  form:</a:t>
            </a:r>
            <a:endParaRPr lang="zh-TW" altLang="en-US" sz="2400" b="1" i="1" u="sng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92888"/>
              </p:ext>
            </p:extLst>
          </p:nvPr>
        </p:nvGraphicFramePr>
        <p:xfrm>
          <a:off x="3162446" y="5885557"/>
          <a:ext cx="1741784" cy="57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2" name="方程式" r:id="rId10" imgW="698400" imgH="241200" progId="Equation.3">
                  <p:embed/>
                </p:oleObj>
              </mc:Choice>
              <mc:Fallback>
                <p:oleObj name="方程式" r:id="rId10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446" y="5885557"/>
                        <a:ext cx="1741784" cy="5782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2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</a:t>
            </a:r>
            <a:br>
              <a:rPr lang="en-US" altLang="zh-TW" dirty="0"/>
            </a:br>
            <a:r>
              <a:rPr lang="en-US" altLang="zh-TW" dirty="0"/>
              <a:t>– Operation of Complex Number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15536"/>
            <a:ext cx="7886700" cy="347632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755590" y="2317692"/>
            <a:ext cx="367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 is a complex number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212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</a:t>
            </a:r>
            <a:br>
              <a:rPr lang="en-US" altLang="zh-TW" dirty="0"/>
            </a:br>
            <a:r>
              <a:rPr lang="en-US" altLang="zh-TW" dirty="0"/>
              <a:t>– Operation of Complex Number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55590" y="2317692"/>
            <a:ext cx="367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 is a complex number</a:t>
            </a:r>
            <a:endParaRPr lang="zh-TW" altLang="en-US" sz="28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52595" y="3467915"/>
            <a:ext cx="3576570" cy="98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Tx/>
              <a:buNone/>
            </a:pPr>
            <a:r>
              <a:rPr lang="en-US" altLang="zh-TW" sz="2800" dirty="0" smtClean="0"/>
              <a:t>rectangular </a:t>
            </a:r>
            <a:r>
              <a:rPr lang="en-US" altLang="zh-TW" sz="2800" dirty="0" smtClean="0">
                <a:sym typeface="Wingdings" panose="05000000000000000000" pitchFamily="2" charset="2"/>
              </a:rPr>
              <a:t></a:t>
            </a:r>
            <a:r>
              <a:rPr lang="en-US" altLang="zh-TW" sz="2800" dirty="0" smtClean="0"/>
              <a:t> polar: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43942"/>
              </p:ext>
            </p:extLst>
          </p:nvPr>
        </p:nvGraphicFramePr>
        <p:xfrm>
          <a:off x="4429165" y="3467915"/>
          <a:ext cx="4005263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方程式" r:id="rId3" imgW="1866600" imgH="1244520" progId="Equation.3">
                  <p:embed/>
                </p:oleObj>
              </mc:Choice>
              <mc:Fallback>
                <p:oleObj name="方程式" r:id="rId3" imgW="186660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65" y="3467915"/>
                        <a:ext cx="4005263" cy="267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8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</a:t>
            </a:r>
            <a:br>
              <a:rPr lang="en-US" altLang="zh-TW" dirty="0"/>
            </a:br>
            <a:r>
              <a:rPr lang="en-US" altLang="zh-TW" dirty="0"/>
              <a:t>– Operation of Complex Number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141289" y="3245980"/>
            <a:ext cx="305191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ct val="40000"/>
              </a:spcBef>
              <a:defRPr/>
            </a:pPr>
            <a:r>
              <a:rPr lang="en-US" altLang="zh-TW" sz="2800" kern="0" dirty="0">
                <a:latin typeface="+mn-lt"/>
                <a:ea typeface="+mn-ea"/>
              </a:rPr>
              <a:t>Complex conjugate: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13703"/>
              </p:ext>
            </p:extLst>
          </p:nvPr>
        </p:nvGraphicFramePr>
        <p:xfrm>
          <a:off x="4348188" y="3369610"/>
          <a:ext cx="3646488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方程式" r:id="rId3" imgW="1574640" imgH="990360" progId="Equation.3">
                  <p:embed/>
                </p:oleObj>
              </mc:Choice>
              <mc:Fallback>
                <p:oleObj name="方程式" r:id="rId3" imgW="15746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88" y="3369610"/>
                        <a:ext cx="3646488" cy="229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755590" y="2317692"/>
            <a:ext cx="367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 is a complex number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08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</a:t>
            </a:r>
            <a:br>
              <a:rPr lang="en-US" altLang="zh-TW" dirty="0"/>
            </a:br>
            <a:r>
              <a:rPr lang="en-US" altLang="zh-TW" dirty="0"/>
              <a:t>– Operation of Complex Number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69" y="2264744"/>
            <a:ext cx="4348401" cy="3056342"/>
          </a:xfrm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32398" y="2510806"/>
          <a:ext cx="34115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方程式" r:id="rId4" imgW="1587240" imgH="228600" progId="Equation.3">
                  <p:embed/>
                </p:oleObj>
              </mc:Choice>
              <mc:Fallback>
                <p:oleObj name="方程式" r:id="rId4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98" y="2510806"/>
                        <a:ext cx="3411538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32654" y="3319744"/>
          <a:ext cx="37115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6" name="方程式" r:id="rId6" imgW="1726920" imgH="228600" progId="Equation.3">
                  <p:embed/>
                </p:oleObj>
              </mc:Choice>
              <mc:Fallback>
                <p:oleObj name="方程式" r:id="rId6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54" y="3319744"/>
                        <a:ext cx="37115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03336" y="4126260"/>
          <a:ext cx="3492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name="方程式" r:id="rId8" imgW="1625400" imgH="431640" progId="Equation.3">
                  <p:embed/>
                </p:oleObj>
              </mc:Choice>
              <mc:Fallback>
                <p:oleObj name="方程式" r:id="rId8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36" y="4126260"/>
                        <a:ext cx="34925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943477" y="5895141"/>
            <a:ext cx="744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Addition and subtraction are difficult using the polar form.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95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</a:t>
            </a:r>
            <a:br>
              <a:rPr lang="en-US" altLang="zh-TW" dirty="0"/>
            </a:br>
            <a:r>
              <a:rPr lang="en-US" altLang="zh-TW" dirty="0"/>
              <a:t>– Operation of Complex Number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33890"/>
              </p:ext>
            </p:extLst>
          </p:nvPr>
        </p:nvGraphicFramePr>
        <p:xfrm>
          <a:off x="4720913" y="2328661"/>
          <a:ext cx="34480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6" name="方程式" r:id="rId3" imgW="1587240" imgH="215640" progId="Equation.3">
                  <p:embed/>
                </p:oleObj>
              </mc:Choice>
              <mc:Fallback>
                <p:oleObj name="方程式" r:id="rId3" imgW="1587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913" y="2328661"/>
                        <a:ext cx="344805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63670"/>
              </p:ext>
            </p:extLst>
          </p:nvPr>
        </p:nvGraphicFramePr>
        <p:xfrm>
          <a:off x="628650" y="2327073"/>
          <a:ext cx="35861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7" name="方程式" r:id="rId5" imgW="1650960" imgH="215640" progId="Equation.3">
                  <p:embed/>
                </p:oleObj>
              </mc:Choice>
              <mc:Fallback>
                <p:oleObj name="方程式" r:id="rId5" imgW="1650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327073"/>
                        <a:ext cx="35861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35064"/>
              </p:ext>
            </p:extLst>
          </p:nvPr>
        </p:nvGraphicFramePr>
        <p:xfrm>
          <a:off x="4720913" y="2960448"/>
          <a:ext cx="25654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8" name="方程式" r:id="rId7" imgW="1180800" imgH="431640" progId="Equation.3">
                  <p:embed/>
                </p:oleObj>
              </mc:Choice>
              <mc:Fallback>
                <p:oleObj name="方程式" r:id="rId7" imgW="1180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913" y="2960448"/>
                        <a:ext cx="2565400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53662"/>
              </p:ext>
            </p:extLst>
          </p:nvPr>
        </p:nvGraphicFramePr>
        <p:xfrm>
          <a:off x="628650" y="4204445"/>
          <a:ext cx="34115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name="方程式" r:id="rId9" imgW="1587240" imgH="228600" progId="Equation.3">
                  <p:embed/>
                </p:oleObj>
              </mc:Choice>
              <mc:Fallback>
                <p:oleObj name="方程式" r:id="rId9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204445"/>
                        <a:ext cx="3411538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51377"/>
              </p:ext>
            </p:extLst>
          </p:nvPr>
        </p:nvGraphicFramePr>
        <p:xfrm>
          <a:off x="1102812" y="4893834"/>
          <a:ext cx="74231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方程式" r:id="rId11" imgW="3454200" imgH="228600" progId="Equation.3">
                  <p:embed/>
                </p:oleObj>
              </mc:Choice>
              <mc:Fallback>
                <p:oleObj name="方程式" r:id="rId11" imgW="345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12" y="4893834"/>
                        <a:ext cx="74231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384015"/>
              </p:ext>
            </p:extLst>
          </p:nvPr>
        </p:nvGraphicFramePr>
        <p:xfrm>
          <a:off x="1102812" y="5517683"/>
          <a:ext cx="67135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" name="方程式" r:id="rId13" imgW="3124080" imgH="444240" progId="Equation.3">
                  <p:embed/>
                </p:oleObj>
              </mc:Choice>
              <mc:Fallback>
                <p:oleObj name="方程式" r:id="rId13" imgW="312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12" y="5517683"/>
                        <a:ext cx="6713537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611880" y="462520"/>
            <a:ext cx="3214241" cy="28452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11272" y="3806034"/>
            <a:ext cx="4083352" cy="30775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Phasor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8651" y="1820835"/>
            <a:ext cx="29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Sinusoid function: </a:t>
            </a:r>
            <a:endParaRPr lang="zh-TW" altLang="en-US" sz="24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50980"/>
              </p:ext>
            </p:extLst>
          </p:nvPr>
        </p:nvGraphicFramePr>
        <p:xfrm>
          <a:off x="1279122" y="2412646"/>
          <a:ext cx="33940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4" name="方程式" r:id="rId5" imgW="1295280" imgH="228600" progId="Equation.3">
                  <p:embed/>
                </p:oleObj>
              </mc:Choice>
              <mc:Fallback>
                <p:oleObj name="方程式" r:id="rId5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122" y="2412646"/>
                        <a:ext cx="3394075" cy="598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28650" y="3316628"/>
            <a:ext cx="29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Phasor</a:t>
            </a:r>
            <a:r>
              <a:rPr lang="en-US" altLang="zh-TW" sz="2400" dirty="0" smtClean="0"/>
              <a:t>:</a:t>
            </a:r>
            <a:endParaRPr lang="zh-TW" altLang="en-US" sz="2400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043521"/>
              </p:ext>
            </p:extLst>
          </p:nvPr>
        </p:nvGraphicFramePr>
        <p:xfrm>
          <a:off x="1808265" y="3270462"/>
          <a:ext cx="1927759" cy="56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5" name="方程式" r:id="rId7" imgW="749160" imgH="228600" progId="Equation.3">
                  <p:embed/>
                </p:oleObj>
              </mc:Choice>
              <mc:Fallback>
                <p:oleObj name="方程式" r:id="rId7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265" y="3270462"/>
                        <a:ext cx="1927759" cy="5641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12121" y="3921760"/>
            <a:ext cx="216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It is rotating.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94570" y="5017226"/>
            <a:ext cx="4647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Its projection on x-axis producing the sinusoid function</a:t>
            </a:r>
            <a:endParaRPr lang="zh-TW" altLang="en-US" sz="2400" dirty="0"/>
          </a:p>
        </p:txBody>
      </p:sp>
      <p:cxnSp>
        <p:nvCxnSpPr>
          <p:cNvPr id="14" name="直線接點 13"/>
          <p:cNvCxnSpPr/>
          <p:nvPr/>
        </p:nvCxnSpPr>
        <p:spPr>
          <a:xfrm flipH="1" flipV="1">
            <a:off x="7966129" y="2836190"/>
            <a:ext cx="9165" cy="183837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6323308" y="2412646"/>
            <a:ext cx="9749" cy="2261917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/>
          <p:cNvGrpSpPr/>
          <p:nvPr/>
        </p:nvGrpSpPr>
        <p:grpSpPr>
          <a:xfrm>
            <a:off x="812121" y="4482714"/>
            <a:ext cx="4647556" cy="478184"/>
            <a:chOff x="779072" y="4274167"/>
            <a:chExt cx="4647556" cy="478184"/>
          </a:xfrm>
        </p:grpSpPr>
        <p:sp>
          <p:nvSpPr>
            <p:cNvPr id="20" name="文字方塊 19"/>
            <p:cNvSpPr txBox="1"/>
            <p:nvPr/>
          </p:nvSpPr>
          <p:spPr>
            <a:xfrm>
              <a:off x="779072" y="4274167"/>
              <a:ext cx="4647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At t=0, the </a:t>
              </a:r>
              <a:r>
                <a:rPr lang="en-US" altLang="zh-TW" sz="2400" dirty="0" err="1" smtClean="0"/>
                <a:t>phasor</a:t>
              </a:r>
              <a:r>
                <a:rPr lang="en-US" altLang="zh-TW" sz="2400" dirty="0" smtClean="0"/>
                <a:t> is at </a:t>
              </a:r>
              <a:endParaRPr lang="zh-TW" altLang="en-US" sz="2400" dirty="0"/>
            </a:p>
          </p:txBody>
        </p:sp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7302189"/>
                </p:ext>
              </p:extLst>
            </p:nvPr>
          </p:nvGraphicFramePr>
          <p:xfrm>
            <a:off x="3806146" y="4299914"/>
            <a:ext cx="94297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26" name="方程式" r:id="rId9" imgW="457200" imgH="228600" progId="Equation.3">
                    <p:embed/>
                  </p:oleObj>
                </mc:Choice>
                <mc:Fallback>
                  <p:oleObj name="方程式" r:id="rId9" imgW="45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146" y="4299914"/>
                          <a:ext cx="942975" cy="4524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09020"/>
              </p:ext>
            </p:extLst>
          </p:nvPr>
        </p:nvGraphicFramePr>
        <p:xfrm>
          <a:off x="3786807" y="5717722"/>
          <a:ext cx="10477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7" name="方程式" r:id="rId11" imgW="507960" imgH="393480" progId="Equation.3">
                  <p:embed/>
                </p:oleObj>
              </mc:Choice>
              <mc:Fallback>
                <p:oleObj name="方程式" r:id="rId11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807" y="5717722"/>
                        <a:ext cx="1047750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 descr="http://upload.wikimedia.org/wikipedia/commons/8/89/Unfas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69" y="432078"/>
            <a:ext cx="3159125" cy="62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upload.wikimedia.org/wikipedia/commons/thumb/9/92/Sumafasores.gif/220px-Sumafaso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05" y="17256"/>
            <a:ext cx="344584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2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Textbook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Chapter 6.1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67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 smtClean="0"/>
              <a:t>KVL &amp; KCL need summation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Phasor</a:t>
            </a:r>
            <a:r>
              <a:rPr lang="en-US" altLang="zh-TW" dirty="0" smtClean="0"/>
              <a:t> - Summation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306151"/>
              </p:ext>
            </p:extLst>
          </p:nvPr>
        </p:nvGraphicFramePr>
        <p:xfrm>
          <a:off x="2226424" y="5757784"/>
          <a:ext cx="4661772" cy="69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9" name="方程式" r:id="rId4" imgW="1879560" imgH="304560" progId="Equation.3">
                  <p:embed/>
                </p:oleObj>
              </mc:Choice>
              <mc:Fallback>
                <p:oleObj name="方程式" r:id="rId4" imgW="1879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424" y="5757784"/>
                        <a:ext cx="4661772" cy="6949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64738"/>
              </p:ext>
            </p:extLst>
          </p:nvPr>
        </p:nvGraphicFramePr>
        <p:xfrm>
          <a:off x="1019214" y="2473771"/>
          <a:ext cx="5003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0" name="方程式" r:id="rId6" imgW="2323800" imgH="253800" progId="Equation.3">
                  <p:embed/>
                </p:oleObj>
              </mc:Choice>
              <mc:Fallback>
                <p:oleObj name="方程式" r:id="rId6" imgW="232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214" y="2473771"/>
                        <a:ext cx="50038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29476"/>
              </p:ext>
            </p:extLst>
          </p:nvPr>
        </p:nvGraphicFramePr>
        <p:xfrm>
          <a:off x="1019214" y="3054796"/>
          <a:ext cx="52244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1" name="方程式" r:id="rId8" imgW="2425680" imgH="253800" progId="Equation.3">
                  <p:embed/>
                </p:oleObj>
              </mc:Choice>
              <mc:Fallback>
                <p:oleObj name="方程式" r:id="rId8" imgW="2425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214" y="3054796"/>
                        <a:ext cx="522446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61139"/>
              </p:ext>
            </p:extLst>
          </p:nvPr>
        </p:nvGraphicFramePr>
        <p:xfrm>
          <a:off x="1019214" y="3620175"/>
          <a:ext cx="51943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2" name="方程式" r:id="rId10" imgW="2412720" imgH="215640" progId="Equation.3">
                  <p:embed/>
                </p:oleObj>
              </mc:Choice>
              <mc:Fallback>
                <p:oleObj name="方程式" r:id="rId10" imgW="241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214" y="3620175"/>
                        <a:ext cx="51943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438251" y="1926206"/>
            <a:ext cx="2391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b="1" dirty="0" smtClean="0"/>
              <a:t>Textbook, P245 </a:t>
            </a:r>
            <a:r>
              <a:rPr lang="en-US" altLang="zh-TW" sz="2000" b="1" dirty="0"/>
              <a:t>- 246</a:t>
            </a:r>
            <a:endParaRPr lang="zh-TW" altLang="en-US" sz="2000" b="1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04895"/>
              </p:ext>
            </p:extLst>
          </p:nvPr>
        </p:nvGraphicFramePr>
        <p:xfrm>
          <a:off x="6243703" y="3604639"/>
          <a:ext cx="1954129" cy="49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3" name="方程式" r:id="rId12" imgW="787320" imgH="215640" progId="Equation.3">
                  <p:embed/>
                </p:oleObj>
              </mc:Choice>
              <mc:Fallback>
                <p:oleObj name="方程式" r:id="rId12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703" y="3604639"/>
                        <a:ext cx="1954129" cy="4935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8696"/>
              </p:ext>
            </p:extLst>
          </p:nvPr>
        </p:nvGraphicFramePr>
        <p:xfrm>
          <a:off x="1940541" y="4386221"/>
          <a:ext cx="1984982" cy="58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" name="方程式" r:id="rId14" imgW="787320" imgH="253800" progId="Equation.3">
                  <p:embed/>
                </p:oleObj>
              </mc:Choice>
              <mc:Fallback>
                <p:oleObj name="方程式" r:id="rId14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541" y="4386221"/>
                        <a:ext cx="1984982" cy="5899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向右箭號 13"/>
          <p:cNvSpPr/>
          <p:nvPr/>
        </p:nvSpPr>
        <p:spPr>
          <a:xfrm>
            <a:off x="1293634" y="4332854"/>
            <a:ext cx="588963" cy="61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84373"/>
              </p:ext>
            </p:extLst>
          </p:nvPr>
        </p:nvGraphicFramePr>
        <p:xfrm>
          <a:off x="3983467" y="4408263"/>
          <a:ext cx="3057646" cy="52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5" name="方程式" r:id="rId16" imgW="1155600" imgH="215640" progId="Equation.3">
                  <p:embed/>
                </p:oleObj>
              </mc:Choice>
              <mc:Fallback>
                <p:oleObj name="方程式" r:id="rId16" imgW="1155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467" y="4408263"/>
                        <a:ext cx="3057646" cy="5268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95215"/>
              </p:ext>
            </p:extLst>
          </p:nvPr>
        </p:nvGraphicFramePr>
        <p:xfrm>
          <a:off x="3983467" y="4999083"/>
          <a:ext cx="36306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6" name="方程式" r:id="rId18" imgW="1371600" imgH="215640" progId="Equation.3">
                  <p:embed/>
                </p:oleObj>
              </mc:Choice>
              <mc:Fallback>
                <p:oleObj name="方程式" r:id="rId18" imgW="1371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467" y="4999083"/>
                        <a:ext cx="3630613" cy="527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接點 18"/>
          <p:cNvCxnSpPr/>
          <p:nvPr/>
        </p:nvCxnSpPr>
        <p:spPr>
          <a:xfrm>
            <a:off x="3868373" y="5281658"/>
            <a:ext cx="4048069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1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KCL and KVL for </a:t>
            </a:r>
            <a:r>
              <a:rPr lang="en-US" altLang="zh-TW" dirty="0" err="1" smtClean="0"/>
              <a:t>Phasors</a:t>
            </a:r>
            <a:endParaRPr lang="zh-TW" alt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52835"/>
              </p:ext>
            </p:extLst>
          </p:nvPr>
        </p:nvGraphicFramePr>
        <p:xfrm>
          <a:off x="2606169" y="2495981"/>
          <a:ext cx="45942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8" name="方程式" r:id="rId4" imgW="2133360" imgH="241200" progId="Equation.3">
                  <p:embed/>
                </p:oleObj>
              </mc:Choice>
              <mc:Fallback>
                <p:oleObj name="方程式" r:id="rId4" imgW="2133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169" y="2495981"/>
                        <a:ext cx="459422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59296" y="1690689"/>
            <a:ext cx="114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KCL</a:t>
            </a:r>
            <a:endParaRPr lang="zh-TW" altLang="en-US" sz="2800" b="1" i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9296" y="3663530"/>
            <a:ext cx="114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KVL</a:t>
            </a:r>
            <a:endParaRPr lang="zh-TW" altLang="en-US" sz="2800" b="1" i="1" u="sng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0776"/>
              </p:ext>
            </p:extLst>
          </p:nvPr>
        </p:nvGraphicFramePr>
        <p:xfrm>
          <a:off x="3136966" y="3136480"/>
          <a:ext cx="35829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9" name="方程式" r:id="rId6" imgW="1663560" imgH="266400" progId="Equation.3">
                  <p:embed/>
                </p:oleObj>
              </mc:Choice>
              <mc:Fallback>
                <p:oleObj name="方程式" r:id="rId6" imgW="1663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66" y="3136480"/>
                        <a:ext cx="3582987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249502"/>
              </p:ext>
            </p:extLst>
          </p:nvPr>
        </p:nvGraphicFramePr>
        <p:xfrm>
          <a:off x="2606170" y="4633714"/>
          <a:ext cx="45942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0" name="方程式" r:id="rId8" imgW="2133360" imgH="241200" progId="Equation.3">
                  <p:embed/>
                </p:oleObj>
              </mc:Choice>
              <mc:Fallback>
                <p:oleObj name="方程式" r:id="rId8" imgW="2133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170" y="4633714"/>
                        <a:ext cx="459422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519809"/>
              </p:ext>
            </p:extLst>
          </p:nvPr>
        </p:nvGraphicFramePr>
        <p:xfrm>
          <a:off x="3136967" y="5274213"/>
          <a:ext cx="35829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1" name="方程式" r:id="rId10" imgW="1663560" imgH="266400" progId="Equation.3">
                  <p:embed/>
                </p:oleObj>
              </mc:Choice>
              <mc:Fallback>
                <p:oleObj name="方程式" r:id="rId10" imgW="1663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67" y="5274213"/>
                        <a:ext cx="3582987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606169" y="1993590"/>
            <a:ext cx="19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input current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28459" y="1990847"/>
            <a:ext cx="213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output current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606170" y="4075939"/>
            <a:ext cx="19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dirty="0" smtClean="0"/>
              <a:t>oltage rise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928460" y="4073196"/>
            <a:ext cx="213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dirty="0" smtClean="0"/>
              <a:t>oltage drop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456844" y="6050739"/>
            <a:ext cx="636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err="1"/>
              <a:t>P</a:t>
            </a:r>
            <a:r>
              <a:rPr lang="en-US" altLang="zh-TW" sz="2800" b="1" dirty="0" err="1" smtClean="0"/>
              <a:t>hasors</a:t>
            </a:r>
            <a:r>
              <a:rPr lang="en-US" altLang="zh-TW" sz="2800" b="1" dirty="0" smtClean="0"/>
              <a:t> also satisfy KCL and KVL.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51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Phasor</a:t>
            </a:r>
            <a:r>
              <a:rPr lang="en-US" altLang="zh-TW" dirty="0"/>
              <a:t> - </a:t>
            </a:r>
            <a:r>
              <a:rPr lang="en-US" altLang="zh-TW" dirty="0" smtClean="0"/>
              <a:t>Multiplication</a:t>
            </a: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745870" y="2330638"/>
            <a:ext cx="3781043" cy="888798"/>
            <a:chOff x="860220" y="1689354"/>
            <a:chExt cx="3781043" cy="888798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0039939"/>
                </p:ext>
              </p:extLst>
            </p:nvPr>
          </p:nvGraphicFramePr>
          <p:xfrm>
            <a:off x="860220" y="1689354"/>
            <a:ext cx="760413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2" name="方程式" r:id="rId3" imgW="279360" imgH="203040" progId="Equation.3">
                    <p:embed/>
                  </p:oleObj>
                </mc:Choice>
                <mc:Fallback>
                  <p:oleObj name="方程式" r:id="rId3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220" y="1689354"/>
                          <a:ext cx="760413" cy="508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722425"/>
                </p:ext>
              </p:extLst>
            </p:nvPr>
          </p:nvGraphicFramePr>
          <p:xfrm>
            <a:off x="3620500" y="1736352"/>
            <a:ext cx="1020763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3" name="方程式" r:id="rId5" imgW="380880" imgH="203040" progId="Equation.3">
                    <p:embed/>
                  </p:oleObj>
                </mc:Choice>
                <mc:Fallback>
                  <p:oleObj name="方程式" r:id="rId5" imgW="380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0500" y="1736352"/>
                          <a:ext cx="1020763" cy="5000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向右箭號 6"/>
            <p:cNvSpPr/>
            <p:nvPr/>
          </p:nvSpPr>
          <p:spPr>
            <a:xfrm>
              <a:off x="1663633" y="1736352"/>
              <a:ext cx="1930467" cy="414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449461" y="2054932"/>
              <a:ext cx="2144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Multiply k</a:t>
              </a:r>
              <a:endParaRPr lang="zh-TW" altLang="en-US" sz="2800" dirty="0"/>
            </a:p>
          </p:txBody>
        </p:sp>
      </p:grp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648466"/>
              </p:ext>
            </p:extLst>
          </p:nvPr>
        </p:nvGraphicFramePr>
        <p:xfrm>
          <a:off x="5251048" y="2330638"/>
          <a:ext cx="4492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4" name="方程式" r:id="rId7" imgW="164880" imgH="215640" progId="Equation.3">
                  <p:embed/>
                </p:oleObj>
              </mc:Choice>
              <mc:Fallback>
                <p:oleObj name="方程式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048" y="2330638"/>
                        <a:ext cx="449262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794413"/>
              </p:ext>
            </p:extLst>
          </p:nvPr>
        </p:nvGraphicFramePr>
        <p:xfrm>
          <a:off x="7663924" y="2351491"/>
          <a:ext cx="655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" name="方程式" r:id="rId9" imgW="241200" imgH="215640" progId="Equation.3">
                  <p:embed/>
                </p:oleObj>
              </mc:Choice>
              <mc:Fallback>
                <p:oleObj name="方程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924" y="2351491"/>
                        <a:ext cx="655637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向右箭號 10"/>
          <p:cNvSpPr/>
          <p:nvPr/>
        </p:nvSpPr>
        <p:spPr>
          <a:xfrm>
            <a:off x="5710875" y="2398489"/>
            <a:ext cx="1942484" cy="41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4825" y="4126927"/>
            <a:ext cx="4267574" cy="254677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588" y="3959454"/>
            <a:ext cx="4395237" cy="271425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508720" y="2717069"/>
            <a:ext cx="214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Multiply k</a:t>
            </a:r>
            <a:endParaRPr lang="zh-TW" altLang="en-US" sz="2800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072701"/>
              </p:ext>
            </p:extLst>
          </p:nvPr>
        </p:nvGraphicFramePr>
        <p:xfrm>
          <a:off x="1509222" y="3623364"/>
          <a:ext cx="1939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6" name="方程式" r:id="rId13" imgW="723600" imgH="203040" progId="Equation.3">
                  <p:embed/>
                </p:oleObj>
              </mc:Choice>
              <mc:Fallback>
                <p:oleObj name="方程式" r:id="rId13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222" y="3623364"/>
                        <a:ext cx="1939925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80249"/>
              </p:ext>
            </p:extLst>
          </p:nvPr>
        </p:nvGraphicFramePr>
        <p:xfrm>
          <a:off x="6104530" y="3633013"/>
          <a:ext cx="12938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" name="方程式" r:id="rId15" imgW="482400" imgH="215640" progId="Equation.3">
                  <p:embed/>
                </p:oleObj>
              </mc:Choice>
              <mc:Fallback>
                <p:oleObj name="方程式" r:id="rId15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530" y="3633013"/>
                        <a:ext cx="1293813" cy="53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1269339" y="1523936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Time domain</a:t>
            </a:r>
            <a:endParaRPr lang="zh-TW" altLang="en-US" sz="2800" b="1" i="1" u="sng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508720" y="1523702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 smtClean="0"/>
              <a:t>Phasor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1962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Phasor</a:t>
            </a:r>
            <a:r>
              <a:rPr lang="en-US" altLang="zh-TW" dirty="0"/>
              <a:t> - Differential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have to differentiate a sinusoidal wave due to the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-v characteristics of capacitors and inductors.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078431"/>
              </p:ext>
            </p:extLst>
          </p:nvPr>
        </p:nvGraphicFramePr>
        <p:xfrm>
          <a:off x="2191543" y="3632460"/>
          <a:ext cx="760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0" name="方程式" r:id="rId4" imgW="279360" imgH="203040" progId="Equation.3">
                  <p:embed/>
                </p:oleObj>
              </mc:Choice>
              <mc:Fallback>
                <p:oleObj name="方程式" r:id="rId4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543" y="3632460"/>
                        <a:ext cx="760413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23400"/>
              </p:ext>
            </p:extLst>
          </p:nvPr>
        </p:nvGraphicFramePr>
        <p:xfrm>
          <a:off x="5731409" y="3409118"/>
          <a:ext cx="10207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1" name="方程式" r:id="rId6" imgW="380880" imgH="393480" progId="Equation.3">
                  <p:embed/>
                </p:oleObj>
              </mc:Choice>
              <mc:Fallback>
                <p:oleObj name="方程式" r:id="rId6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409" y="3409118"/>
                        <a:ext cx="1020762" cy="969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向右箭號 8"/>
          <p:cNvSpPr/>
          <p:nvPr/>
        </p:nvSpPr>
        <p:spPr>
          <a:xfrm>
            <a:off x="3226526" y="3632460"/>
            <a:ext cx="2358648" cy="41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269363" y="3965615"/>
            <a:ext cx="214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Differentiate</a:t>
            </a:r>
            <a:endParaRPr lang="zh-TW" altLang="en-US" sz="28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09956"/>
              </p:ext>
            </p:extLst>
          </p:nvPr>
        </p:nvGraphicFramePr>
        <p:xfrm>
          <a:off x="2357693" y="4925827"/>
          <a:ext cx="4492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2" name="方程式" r:id="rId8" imgW="164880" imgH="215640" progId="Equation.3">
                  <p:embed/>
                </p:oleObj>
              </mc:Choice>
              <mc:Fallback>
                <p:oleObj name="方程式" r:id="rId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93" y="4925827"/>
                        <a:ext cx="449262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0158"/>
              </p:ext>
            </p:extLst>
          </p:nvPr>
        </p:nvGraphicFramePr>
        <p:xfrm>
          <a:off x="5870320" y="4920487"/>
          <a:ext cx="966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3" name="方程式" r:id="rId10" imgW="355320" imgH="215640" progId="Equation.3">
                  <p:embed/>
                </p:oleObj>
              </mc:Choice>
              <mc:Fallback>
                <p:oleObj name="方程式" r:id="rId10" imgW="355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320" y="4920487"/>
                        <a:ext cx="966787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向右箭號 12"/>
          <p:cNvSpPr/>
          <p:nvPr/>
        </p:nvSpPr>
        <p:spPr>
          <a:xfrm>
            <a:off x="3228768" y="4925827"/>
            <a:ext cx="2358648" cy="41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247675" y="5348327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/>
              <a:t>Multiplying </a:t>
            </a:r>
            <a:r>
              <a:rPr lang="en-US" altLang="zh-TW" sz="2800" dirty="0"/>
              <a:t>j</a:t>
            </a:r>
            <a:r>
              <a:rPr lang="el-GR" altLang="zh-TW" sz="2800" dirty="0"/>
              <a:t>ω</a:t>
            </a:r>
            <a:r>
              <a:rPr lang="en-US" altLang="zh-TW" sz="2800" dirty="0"/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0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Phasor</a:t>
            </a:r>
            <a:r>
              <a:rPr lang="en-US" altLang="zh-TW" dirty="0"/>
              <a:t> - Differential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have to differentiate a sinusoidal wave due to the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-v characteristics of capacitors and inductors.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5446"/>
              </p:ext>
            </p:extLst>
          </p:nvPr>
        </p:nvGraphicFramePr>
        <p:xfrm>
          <a:off x="747508" y="3773439"/>
          <a:ext cx="3561196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" name="方程式" r:id="rId4" imgW="1307880" imgH="215640" progId="Equation.3">
                  <p:embed/>
                </p:oleObj>
              </mc:Choice>
              <mc:Fallback>
                <p:oleObj name="方程式" r:id="rId4" imgW="1307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08" y="3773439"/>
                        <a:ext cx="3561196" cy="5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86647"/>
              </p:ext>
            </p:extLst>
          </p:nvPr>
        </p:nvGraphicFramePr>
        <p:xfrm>
          <a:off x="603084" y="4747656"/>
          <a:ext cx="4148242" cy="97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6" name="方程式" r:id="rId6" imgW="1549080" imgH="393480" progId="Equation.3">
                  <p:embed/>
                </p:oleObj>
              </mc:Choice>
              <mc:Fallback>
                <p:oleObj name="方程式" r:id="rId6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84" y="4747656"/>
                        <a:ext cx="4148242" cy="971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428247"/>
              </p:ext>
            </p:extLst>
          </p:nvPr>
        </p:nvGraphicFramePr>
        <p:xfrm>
          <a:off x="933444" y="5718917"/>
          <a:ext cx="3886656" cy="56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7" name="方程式" r:id="rId8" imgW="1460160" imgH="228600" progId="Equation.3">
                  <p:embed/>
                </p:oleObj>
              </mc:Choice>
              <mc:Fallback>
                <p:oleObj name="方程式" r:id="rId8" imgW="1460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44" y="5718917"/>
                        <a:ext cx="3886656" cy="561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向右箭號 8"/>
          <p:cNvSpPr/>
          <p:nvPr/>
        </p:nvSpPr>
        <p:spPr>
          <a:xfrm>
            <a:off x="4453128" y="3866718"/>
            <a:ext cx="1456885" cy="41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820100" y="5819147"/>
            <a:ext cx="1089913" cy="41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354054" y="2997595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Time domain</a:t>
            </a:r>
            <a:endParaRPr lang="zh-TW" altLang="en-US" sz="2800" b="1" i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189245" y="2997127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 smtClean="0"/>
              <a:t>Phasor</a:t>
            </a:r>
            <a:endParaRPr lang="zh-TW" altLang="en-US" sz="2800" b="1" i="1" u="sng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64265"/>
              </p:ext>
            </p:extLst>
          </p:nvPr>
        </p:nvGraphicFramePr>
        <p:xfrm>
          <a:off x="6816517" y="3803845"/>
          <a:ext cx="10715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8" name="方程式" r:id="rId10" imgW="393480" imgH="215640" progId="Equation.3">
                  <p:embed/>
                </p:oleObj>
              </mc:Choice>
              <mc:Fallback>
                <p:oleObj name="方程式" r:id="rId10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517" y="3803845"/>
                        <a:ext cx="1071563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15856"/>
              </p:ext>
            </p:extLst>
          </p:nvPr>
        </p:nvGraphicFramePr>
        <p:xfrm>
          <a:off x="6090236" y="5740399"/>
          <a:ext cx="2524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9" name="方程式" r:id="rId12" imgW="927000" imgH="228600" progId="Equation.3">
                  <p:embed/>
                </p:oleObj>
              </mc:Choice>
              <mc:Fallback>
                <p:oleObj name="方程式" r:id="rId12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236" y="5740399"/>
                        <a:ext cx="252412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7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Phasor</a:t>
            </a:r>
            <a:r>
              <a:rPr lang="en-US" altLang="zh-TW" dirty="0"/>
              <a:t> - Differential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have to differentiate a sinusoidal wave due to the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-v characteristics of capacitors and inductors.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64318" y="2862191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 smtClean="0"/>
              <a:t>Phasor</a:t>
            </a:r>
            <a:endParaRPr lang="zh-TW" altLang="en-US" sz="2800" b="1" i="1" u="sng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257783"/>
              </p:ext>
            </p:extLst>
          </p:nvPr>
        </p:nvGraphicFramePr>
        <p:xfrm>
          <a:off x="1891590" y="3668909"/>
          <a:ext cx="10715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方程式" r:id="rId4" imgW="393480" imgH="215640" progId="Equation.3">
                  <p:embed/>
                </p:oleObj>
              </mc:Choice>
              <mc:Fallback>
                <p:oleObj name="方程式" r:id="rId4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590" y="3668909"/>
                        <a:ext cx="1071563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49742"/>
              </p:ext>
            </p:extLst>
          </p:nvPr>
        </p:nvGraphicFramePr>
        <p:xfrm>
          <a:off x="1165309" y="5605463"/>
          <a:ext cx="2524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方程式" r:id="rId6" imgW="927000" imgH="228600" progId="Equation.3">
                  <p:embed/>
                </p:oleObj>
              </mc:Choice>
              <mc:Fallback>
                <p:oleObj name="方程式" r:id="rId6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309" y="5605463"/>
                        <a:ext cx="252412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線接點 14"/>
          <p:cNvCxnSpPr/>
          <p:nvPr/>
        </p:nvCxnSpPr>
        <p:spPr>
          <a:xfrm>
            <a:off x="1923674" y="4183383"/>
            <a:ext cx="3043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221237" y="6153277"/>
            <a:ext cx="57410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567928" y="4176575"/>
            <a:ext cx="36314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2195950" y="6144879"/>
            <a:ext cx="139447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1636295" y="4208659"/>
            <a:ext cx="439559" cy="139680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2749498" y="4183383"/>
            <a:ext cx="143688" cy="142208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206399" y="4572298"/>
            <a:ext cx="164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>
                <a:solidFill>
                  <a:srgbClr val="00B050"/>
                </a:solidFill>
              </a:rPr>
              <a:t>Multiply </a:t>
            </a:r>
            <a:r>
              <a:rPr lang="el-GR" altLang="zh-TW" sz="2400" dirty="0" smtClean="0">
                <a:solidFill>
                  <a:srgbClr val="00B050"/>
                </a:solidFill>
              </a:rPr>
              <a:t>ω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821342" y="4591873"/>
            <a:ext cx="164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>
                <a:solidFill>
                  <a:srgbClr val="0000FF"/>
                </a:solidFill>
              </a:rPr>
              <a:t>Rotate 90</a:t>
            </a:r>
            <a:r>
              <a:rPr lang="zh-TW" altLang="en-US" sz="2400" baseline="300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264067" y="5222856"/>
            <a:ext cx="45287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Differentiate on time domain = </a:t>
            </a:r>
            <a:r>
              <a:rPr lang="en-US" altLang="zh-TW" sz="2800" dirty="0" err="1" smtClean="0"/>
              <a:t>phasor</a:t>
            </a:r>
            <a:r>
              <a:rPr lang="en-US" altLang="zh-TW" sz="2800" dirty="0" smtClean="0"/>
              <a:t> multiplying j</a:t>
            </a:r>
            <a:r>
              <a:rPr lang="el-GR" altLang="zh-TW" sz="2800" dirty="0" smtClean="0"/>
              <a:t>ω</a:t>
            </a:r>
            <a:r>
              <a:rPr lang="en-US" altLang="zh-TW" sz="2800" dirty="0" smtClean="0"/>
              <a:t> 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264067" y="3685439"/>
            <a:ext cx="452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Equivalent to multiply j</a:t>
            </a:r>
            <a:r>
              <a:rPr lang="el-GR" altLang="zh-TW" sz="2800" dirty="0" smtClean="0">
                <a:solidFill>
                  <a:srgbClr val="FF0000"/>
                </a:solidFill>
              </a:rPr>
              <a:t>ω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436" y="3576045"/>
            <a:ext cx="3084347" cy="32299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Phasor</a:t>
            </a:r>
            <a:r>
              <a:rPr lang="en-US" altLang="zh-TW" dirty="0"/>
              <a:t> - Differential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Capacitor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74778"/>
              </p:ext>
            </p:extLst>
          </p:nvPr>
        </p:nvGraphicFramePr>
        <p:xfrm>
          <a:off x="1795998" y="2935384"/>
          <a:ext cx="22129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方程式" r:id="rId4" imgW="825480" imgH="393480" progId="Equation.3">
                  <p:embed/>
                </p:oleObj>
              </mc:Choice>
              <mc:Fallback>
                <p:oleObj name="方程式" r:id="rId4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998" y="2935384"/>
                        <a:ext cx="2212975" cy="96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5998" y="2316942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Time domain</a:t>
            </a:r>
            <a:endParaRPr lang="zh-TW" altLang="en-US" sz="28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10122" y="2306132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 smtClean="0"/>
              <a:t>Phasor</a:t>
            </a:r>
            <a:endParaRPr lang="zh-TW" altLang="en-US" sz="2800" b="1" i="1" u="sng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4021"/>
              </p:ext>
            </p:extLst>
          </p:nvPr>
        </p:nvGraphicFramePr>
        <p:xfrm>
          <a:off x="6104813" y="3154458"/>
          <a:ext cx="17367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方程式" r:id="rId6" imgW="647640" imgH="215640" progId="Equation.3">
                  <p:embed/>
                </p:oleObj>
              </mc:Choice>
              <mc:Fallback>
                <p:oleObj name="方程式" r:id="rId6" imgW="647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813" y="3154458"/>
                        <a:ext cx="173672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399" y="3903759"/>
            <a:ext cx="4155631" cy="257453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004625" y="766297"/>
            <a:ext cx="25107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 smtClean="0"/>
              <a:t>i</a:t>
            </a:r>
            <a:r>
              <a:rPr lang="en-US" altLang="zh-TW" sz="2800" dirty="0" smtClean="0"/>
              <a:t> leads v by 90</a:t>
            </a:r>
            <a:r>
              <a:rPr lang="zh-TW" altLang="en-US" sz="2800" baseline="30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42076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Phasor</a:t>
            </a:r>
            <a:r>
              <a:rPr lang="en-US" altLang="zh-TW" dirty="0"/>
              <a:t> - Differential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Inductor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754219"/>
              </p:ext>
            </p:extLst>
          </p:nvPr>
        </p:nvGraphicFramePr>
        <p:xfrm>
          <a:off x="1795998" y="2935384"/>
          <a:ext cx="22129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0" name="方程式" r:id="rId3" imgW="825480" imgH="393480" progId="Equation.3">
                  <p:embed/>
                </p:oleObj>
              </mc:Choice>
              <mc:Fallback>
                <p:oleObj name="方程式" r:id="rId3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998" y="2935384"/>
                        <a:ext cx="2212975" cy="96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5998" y="2316942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Time domain</a:t>
            </a:r>
            <a:endParaRPr lang="zh-TW" altLang="en-US" sz="28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10122" y="2306132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 smtClean="0"/>
              <a:t>Phasor</a:t>
            </a:r>
            <a:endParaRPr lang="zh-TW" altLang="en-US" sz="2800" b="1" i="1" u="sng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44024"/>
              </p:ext>
            </p:extLst>
          </p:nvPr>
        </p:nvGraphicFramePr>
        <p:xfrm>
          <a:off x="6122988" y="3154363"/>
          <a:ext cx="1701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1" name="方程式" r:id="rId5" imgW="634680" imgH="215640" progId="Equation.3">
                  <p:embed/>
                </p:oleObj>
              </mc:Choice>
              <mc:Fallback>
                <p:oleObj name="方程式" r:id="rId5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3154363"/>
                        <a:ext cx="1701800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004625" y="785963"/>
            <a:ext cx="25107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dirty="0" smtClean="0"/>
              <a:t> leads </a:t>
            </a:r>
            <a:r>
              <a:rPr lang="en-US" altLang="zh-TW" sz="2800" dirty="0" err="1" smtClean="0"/>
              <a:t>i</a:t>
            </a:r>
            <a:r>
              <a:rPr lang="en-US" altLang="zh-TW" sz="2800" dirty="0" smtClean="0"/>
              <a:t> by 90</a:t>
            </a:r>
            <a:r>
              <a:rPr lang="zh-TW" altLang="en-US" sz="2800" baseline="30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baseline="300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804" y="3684588"/>
            <a:ext cx="4028196" cy="302960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864" y="3903759"/>
            <a:ext cx="4265572" cy="27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245038"/>
            <a:ext cx="7391400" cy="2981325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3552664" y="4297874"/>
            <a:ext cx="1270861" cy="154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479979" y="4434776"/>
            <a:ext cx="1270861" cy="1549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977001" y="1886190"/>
            <a:ext cx="306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For </a:t>
            </a:r>
            <a:r>
              <a:rPr lang="en-US" altLang="zh-TW" sz="3600" dirty="0" smtClean="0">
                <a:solidFill>
                  <a:srgbClr val="FF0000"/>
                </a:solidFill>
              </a:rPr>
              <a:t>C</a:t>
            </a:r>
            <a:r>
              <a:rPr lang="en-US" altLang="zh-TW" sz="3600" dirty="0" smtClean="0"/>
              <a:t>, </a:t>
            </a:r>
            <a:r>
              <a:rPr lang="en-US" altLang="zh-TW" sz="36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3600" dirty="0" smtClean="0"/>
              <a:t> leads </a:t>
            </a:r>
            <a:r>
              <a:rPr lang="en-US" altLang="zh-TW" sz="3600" dirty="0" smtClean="0">
                <a:solidFill>
                  <a:srgbClr val="FF0000"/>
                </a:solidFill>
              </a:rPr>
              <a:t>v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6283" y="2451069"/>
            <a:ext cx="354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en-US" altLang="zh-TW" sz="3600" dirty="0" smtClean="0"/>
              <a:t>ut</a:t>
            </a:r>
            <a:r>
              <a:rPr lang="en-US" altLang="zh-TW" sz="3600" dirty="0" smtClean="0">
                <a:solidFill>
                  <a:srgbClr val="0000FF"/>
                </a:solidFill>
              </a:rPr>
              <a:t> v</a:t>
            </a:r>
            <a:r>
              <a:rPr lang="en-US" altLang="zh-TW" sz="3600" dirty="0" smtClean="0"/>
              <a:t> leads </a:t>
            </a:r>
            <a:r>
              <a:rPr lang="en-US" altLang="zh-TW" sz="3600" dirty="0" err="1" smtClean="0">
                <a:solidFill>
                  <a:srgbClr val="0000FF"/>
                </a:solidFill>
              </a:rPr>
              <a:t>i</a:t>
            </a:r>
            <a:r>
              <a:rPr lang="en-US" altLang="zh-TW" sz="3600" dirty="0" smtClean="0"/>
              <a:t> for </a:t>
            </a:r>
            <a:r>
              <a:rPr lang="en-US" altLang="zh-TW" sz="3600" dirty="0" smtClean="0">
                <a:solidFill>
                  <a:srgbClr val="0000FF"/>
                </a:solidFill>
              </a:rPr>
              <a:t>L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Capacitor &amp; Inductor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99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66" y="1363352"/>
            <a:ext cx="1764839" cy="22151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-v </a:t>
            </a:r>
            <a:r>
              <a:rPr lang="en-US" altLang="zh-TW" dirty="0"/>
              <a:t>characteristics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 rot="16200000">
            <a:off x="-528917" y="2423219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Time domain</a:t>
            </a:r>
            <a:endParaRPr lang="zh-TW" altLang="en-US" sz="2800" b="1" i="1" u="sng" dirty="0"/>
          </a:p>
        </p:txBody>
      </p:sp>
      <p:sp>
        <p:nvSpPr>
          <p:cNvPr id="5" name="文字方塊 4"/>
          <p:cNvSpPr txBox="1"/>
          <p:nvPr/>
        </p:nvSpPr>
        <p:spPr>
          <a:xfrm rot="16200000">
            <a:off x="-51180" y="4997138"/>
            <a:ext cx="13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 smtClean="0"/>
              <a:t>Phasor</a:t>
            </a:r>
            <a:endParaRPr lang="zh-TW" altLang="en-US" sz="2800" b="1" i="1" u="sng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492" y="1287733"/>
            <a:ext cx="2078157" cy="22903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146" y="1086516"/>
            <a:ext cx="1618094" cy="24915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66" y="3756001"/>
            <a:ext cx="2348213" cy="24404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492" y="3847882"/>
            <a:ext cx="2822604" cy="237654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096" y="3643277"/>
            <a:ext cx="2358428" cy="255316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-154984" y="6204614"/>
            <a:ext cx="945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err="1"/>
              <a:t>P</a:t>
            </a:r>
            <a:r>
              <a:rPr lang="en-US" altLang="zh-TW" sz="2800" b="1" dirty="0" err="1" smtClean="0"/>
              <a:t>hasors</a:t>
            </a:r>
            <a:r>
              <a:rPr lang="en-US" altLang="zh-TW" sz="2800" b="1" dirty="0" smtClean="0"/>
              <a:t> satisfy </a:t>
            </a:r>
            <a:r>
              <a:rPr lang="en-US" altLang="zh-TW" sz="2800" b="1" dirty="0"/>
              <a:t>Ohm's </a:t>
            </a:r>
            <a:r>
              <a:rPr lang="en-US" altLang="zh-TW" sz="2800" b="1" dirty="0" smtClean="0"/>
              <a:t>law for resistor, capacitor and inductor.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11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 Steady State</a:t>
            </a:r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670730"/>
              </p:ext>
            </p:extLst>
          </p:nvPr>
        </p:nvGraphicFramePr>
        <p:xfrm>
          <a:off x="2800798" y="1530145"/>
          <a:ext cx="2733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5" name="方程式" r:id="rId3" imgW="1180800" imgH="228600" progId="Equation.3">
                  <p:embed/>
                </p:oleObj>
              </mc:Choice>
              <mc:Fallback>
                <p:oleObj name="方程式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798" y="1530145"/>
                        <a:ext cx="2733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38852" y="2207730"/>
            <a:ext cx="291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Second order circuits:</a:t>
            </a:r>
            <a:endParaRPr lang="zh-TW" altLang="en-US" sz="24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50323"/>
              </p:ext>
            </p:extLst>
          </p:nvPr>
        </p:nvGraphicFramePr>
        <p:xfrm>
          <a:off x="4307619" y="2127564"/>
          <a:ext cx="3144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6" name="方程式" r:id="rId5" imgW="1358640" imgH="241200" progId="Equation.3">
                  <p:embed/>
                </p:oleObj>
              </mc:Choice>
              <mc:Fallback>
                <p:oleObj name="方程式" r:id="rId5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619" y="2127564"/>
                        <a:ext cx="31448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2250"/>
              </p:ext>
            </p:extLst>
          </p:nvPr>
        </p:nvGraphicFramePr>
        <p:xfrm>
          <a:off x="4306032" y="2657789"/>
          <a:ext cx="29702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7" name="方程式" r:id="rId7" imgW="1282680" imgH="241200" progId="Equation.3">
                  <p:embed/>
                </p:oleObj>
              </mc:Choice>
              <mc:Fallback>
                <p:oleObj name="方程式" r:id="rId7" imgW="1282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032" y="2657789"/>
                        <a:ext cx="297021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139473"/>
              </p:ext>
            </p:extLst>
          </p:nvPr>
        </p:nvGraphicFramePr>
        <p:xfrm>
          <a:off x="3571875" y="3173413"/>
          <a:ext cx="46180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8" name="方程式" r:id="rId9" imgW="1993680" imgH="241200" progId="Equation.3">
                  <p:embed/>
                </p:oleObj>
              </mc:Choice>
              <mc:Fallback>
                <p:oleObj name="方程式" r:id="rId9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173413"/>
                        <a:ext cx="46180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852152" y="3732556"/>
            <a:ext cx="291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the circuit is stable: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931831" y="4234324"/>
            <a:ext cx="291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As t → ∞</a:t>
            </a:r>
            <a:endParaRPr lang="zh-TW" altLang="en-US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24741"/>
              </p:ext>
            </p:extLst>
          </p:nvPr>
        </p:nvGraphicFramePr>
        <p:xfrm>
          <a:off x="3762777" y="4205252"/>
          <a:ext cx="13525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9" name="方程式" r:id="rId11" imgW="583920" imgH="228600" progId="Equation.3">
                  <p:embed/>
                </p:oleObj>
              </mc:Choice>
              <mc:Fallback>
                <p:oleObj name="方程式" r:id="rId1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777" y="4205252"/>
                        <a:ext cx="135255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906290"/>
              </p:ext>
            </p:extLst>
          </p:nvPr>
        </p:nvGraphicFramePr>
        <p:xfrm>
          <a:off x="3719512" y="4744920"/>
          <a:ext cx="17049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0" name="方程式" r:id="rId13" imgW="736560" imgH="215640" progId="Equation.3">
                  <p:embed/>
                </p:oleObj>
              </mc:Choice>
              <mc:Fallback>
                <p:oleObj name="方程式" r:id="rId13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2" y="4744920"/>
                        <a:ext cx="17049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5618585" y="4764118"/>
            <a:ext cx="2669035" cy="461665"/>
            <a:chOff x="6049963" y="5301002"/>
            <a:chExt cx="2669035" cy="461665"/>
          </a:xfrm>
        </p:grpSpPr>
        <p:sp>
          <p:nvSpPr>
            <p:cNvPr id="14" name="文字方塊 13"/>
            <p:cNvSpPr txBox="1"/>
            <p:nvPr/>
          </p:nvSpPr>
          <p:spPr>
            <a:xfrm>
              <a:off x="6645499" y="5301002"/>
              <a:ext cx="207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Steady State</a:t>
              </a:r>
              <a:endParaRPr lang="zh-TW" altLang="en-US" sz="2400" b="1" dirty="0"/>
            </a:p>
          </p:txBody>
        </p:sp>
        <p:sp>
          <p:nvSpPr>
            <p:cNvPr id="15" name="向右箭號 14"/>
            <p:cNvSpPr/>
            <p:nvPr/>
          </p:nvSpPr>
          <p:spPr>
            <a:xfrm flipH="1">
              <a:off x="6049963" y="5355064"/>
              <a:ext cx="595536" cy="3535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52152" y="5459018"/>
            <a:ext cx="732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In </a:t>
            </a:r>
            <a:r>
              <a:rPr lang="en-US" altLang="zh-TW" sz="2400" dirty="0"/>
              <a:t>this </a:t>
            </a:r>
            <a:r>
              <a:rPr lang="en-US" altLang="zh-TW" sz="2400" dirty="0" smtClean="0"/>
              <a:t>lecture, </a:t>
            </a:r>
            <a:r>
              <a:rPr lang="en-US" altLang="zh-TW" sz="2400" dirty="0"/>
              <a:t>we only care about the </a:t>
            </a:r>
            <a:r>
              <a:rPr lang="en-US" altLang="zh-TW" sz="2400" b="1" dirty="0"/>
              <a:t>AC steady state</a:t>
            </a: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000280"/>
              </p:ext>
            </p:extLst>
          </p:nvPr>
        </p:nvGraphicFramePr>
        <p:xfrm>
          <a:off x="3897313" y="6021388"/>
          <a:ext cx="27924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1" name="方程式" r:id="rId15" imgW="1206360" imgH="215640" progId="Equation.3">
                  <p:embed/>
                </p:oleObj>
              </mc:Choice>
              <mc:Fallback>
                <p:oleObj name="方程式" r:id="rId15" imgW="1206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6021388"/>
                        <a:ext cx="279241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2801423" y="6053600"/>
            <a:ext cx="1117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Source: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17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</a:t>
            </a:r>
            <a:r>
              <a:rPr lang="en-US" altLang="zh-TW" dirty="0"/>
              <a:t>-v characteristics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46227"/>
              </p:ext>
            </p:extLst>
          </p:nvPr>
        </p:nvGraphicFramePr>
        <p:xfrm>
          <a:off x="1343220" y="2934813"/>
          <a:ext cx="1004094" cy="44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5" name="方程式" r:id="rId4" imgW="482400" imgH="215640" progId="Equation.3">
                  <p:embed/>
                </p:oleObj>
              </mc:Choice>
              <mc:Fallback>
                <p:oleObj name="方程式" r:id="rId4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220" y="2934813"/>
                        <a:ext cx="1004094" cy="4483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97653" y="2332007"/>
            <a:ext cx="249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Resistor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77571" y="2332008"/>
            <a:ext cx="249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Capacitor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71728" y="2348782"/>
            <a:ext cx="249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Inductor</a:t>
            </a:r>
            <a:endParaRPr lang="zh-TW" altLang="en-US" sz="2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260357"/>
              </p:ext>
            </p:extLst>
          </p:nvPr>
        </p:nvGraphicFramePr>
        <p:xfrm>
          <a:off x="3565578" y="2935460"/>
          <a:ext cx="13192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6" name="方程式" r:id="rId6" imgW="634680" imgH="215640" progId="Equation.3">
                  <p:embed/>
                </p:oleObj>
              </mc:Choice>
              <mc:Fallback>
                <p:oleObj name="方程式" r:id="rId6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78" y="2935460"/>
                        <a:ext cx="1319212" cy="447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966923"/>
              </p:ext>
            </p:extLst>
          </p:nvPr>
        </p:nvGraphicFramePr>
        <p:xfrm>
          <a:off x="5671728" y="2747029"/>
          <a:ext cx="26114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7" name="方程式" r:id="rId8" imgW="1257120" imgH="419040" progId="Equation.3">
                  <p:embed/>
                </p:oleObj>
              </mc:Choice>
              <mc:Fallback>
                <p:oleObj name="方程式" r:id="rId8" imgW="125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728" y="2747029"/>
                        <a:ext cx="2611437" cy="868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內容版面配置區 2"/>
          <p:cNvSpPr>
            <a:spLocks/>
          </p:cNvSpPr>
          <p:nvPr/>
        </p:nvSpPr>
        <p:spPr bwMode="auto">
          <a:xfrm>
            <a:off x="481443" y="1756222"/>
            <a:ext cx="224628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Impedance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2" name="內容版面配置區 2"/>
          <p:cNvSpPr>
            <a:spLocks/>
          </p:cNvSpPr>
          <p:nvPr/>
        </p:nvSpPr>
        <p:spPr bwMode="auto">
          <a:xfrm>
            <a:off x="1788423" y="3601811"/>
            <a:ext cx="556715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ctr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zh-TW" sz="2400" b="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Admittance is the reciprocal of impedance.</a:t>
            </a:r>
            <a:endParaRPr lang="en-US" altLang="zh-TW" sz="2400" b="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08979"/>
              </p:ext>
            </p:extLst>
          </p:nvPr>
        </p:nvGraphicFramePr>
        <p:xfrm>
          <a:off x="4837643" y="4534862"/>
          <a:ext cx="4037055" cy="1679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8" name="方程式" r:id="rId10" imgW="2108160" imgH="876240" progId="Equation.3">
                  <p:embed/>
                </p:oleObj>
              </mc:Choice>
              <mc:Fallback>
                <p:oleObj name="方程式" r:id="rId10" imgW="210816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643" y="4534862"/>
                        <a:ext cx="4037055" cy="16792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4969"/>
              </p:ext>
            </p:extLst>
          </p:nvPr>
        </p:nvGraphicFramePr>
        <p:xfrm>
          <a:off x="817815" y="4546646"/>
          <a:ext cx="3407369" cy="168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9" name="方程式" r:id="rId12" imgW="1777680" imgH="876240" progId="Equation.3">
                  <p:embed/>
                </p:oleObj>
              </mc:Choice>
              <mc:Fallback>
                <p:oleObj name="方程式" r:id="rId12" imgW="177768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15" y="4546646"/>
                        <a:ext cx="3407369" cy="1680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6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Equivalent impedance and admittance</a:t>
            </a:r>
            <a:endParaRPr lang="zh-TW" alt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1851186" y="2324519"/>
            <a:ext cx="457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</a:t>
            </a:r>
            <a:r>
              <a:rPr kumimoji="0"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eries </a:t>
            </a:r>
            <a:r>
              <a:rPr kumimoji="0"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equivalent </a:t>
            </a:r>
            <a:r>
              <a:rPr kumimoji="0"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impedance</a:t>
            </a:r>
            <a:endParaRPr kumimoji="0"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8187"/>
              </p:ext>
            </p:extLst>
          </p:nvPr>
        </p:nvGraphicFramePr>
        <p:xfrm>
          <a:off x="3007747" y="2855315"/>
          <a:ext cx="37782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方程式" r:id="rId3" imgW="1587240" imgH="228600" progId="Equation.3">
                  <p:embed/>
                </p:oleObj>
              </mc:Choice>
              <mc:Fallback>
                <p:oleObj name="方程式" r:id="rId3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747" y="2855315"/>
                        <a:ext cx="377825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1873411" y="4069122"/>
            <a:ext cx="453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kumimoji="0"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arallel </a:t>
            </a:r>
            <a:r>
              <a:rPr kumimoji="0"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equivalent </a:t>
            </a:r>
            <a:r>
              <a:rPr kumimoji="0"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impedance</a:t>
            </a:r>
            <a:endParaRPr kumimoji="0"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06810"/>
              </p:ext>
            </p:extLst>
          </p:nvPr>
        </p:nvGraphicFramePr>
        <p:xfrm>
          <a:off x="2963297" y="4530787"/>
          <a:ext cx="41116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方程式" r:id="rId5" imgW="1726920" imgH="444240" progId="Equation.3">
                  <p:embed/>
                </p:oleObj>
              </mc:Choice>
              <mc:Fallback>
                <p:oleObj name="方程式" r:id="rId5" imgW="1726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297" y="4530787"/>
                        <a:ext cx="41116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2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Impedance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712253"/>
              </p:ext>
            </p:extLst>
          </p:nvPr>
        </p:nvGraphicFramePr>
        <p:xfrm>
          <a:off x="1249941" y="4403042"/>
          <a:ext cx="1004094" cy="44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6" name="方程式" r:id="rId3" imgW="482400" imgH="215640" progId="Equation.3">
                  <p:embed/>
                </p:oleObj>
              </mc:Choice>
              <mc:Fallback>
                <p:oleObj name="方程式" r:id="rId3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941" y="4403042"/>
                        <a:ext cx="1004094" cy="4483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01053"/>
              </p:ext>
            </p:extLst>
          </p:nvPr>
        </p:nvGraphicFramePr>
        <p:xfrm>
          <a:off x="4962387" y="2110311"/>
          <a:ext cx="1671675" cy="46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7" name="方程式" r:id="rId5" imgW="736560" imgH="203040" progId="Equation.3">
                  <p:embed/>
                </p:oleObj>
              </mc:Choice>
              <mc:Fallback>
                <p:oleObj name="方程式" r:id="rId5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387" y="2110311"/>
                        <a:ext cx="1671675" cy="4608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08880"/>
              </p:ext>
            </p:extLst>
          </p:nvPr>
        </p:nvGraphicFramePr>
        <p:xfrm>
          <a:off x="3881429" y="2697357"/>
          <a:ext cx="4308457" cy="92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" name="方程式" r:id="rId7" imgW="2019240" imgH="431640" progId="Equation.3">
                  <p:embed/>
                </p:oleObj>
              </mc:Choice>
              <mc:Fallback>
                <p:oleObj name="方程式" r:id="rId7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29" y="2697357"/>
                        <a:ext cx="4308457" cy="9217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04374" y="3800236"/>
            <a:ext cx="249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Resistor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884292" y="3800237"/>
            <a:ext cx="249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Capacitor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78449" y="3817011"/>
            <a:ext cx="249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Inductor</a:t>
            </a:r>
            <a:endParaRPr lang="zh-TW" altLang="en-US" sz="24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74223"/>
              </p:ext>
            </p:extLst>
          </p:nvPr>
        </p:nvGraphicFramePr>
        <p:xfrm>
          <a:off x="3472299" y="4403689"/>
          <a:ext cx="13192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9" name="方程式" r:id="rId9" imgW="634680" imgH="215640" progId="Equation.3">
                  <p:embed/>
                </p:oleObj>
              </mc:Choice>
              <mc:Fallback>
                <p:oleObj name="方程式" r:id="rId9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99" y="4403689"/>
                        <a:ext cx="1319212" cy="447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60156"/>
              </p:ext>
            </p:extLst>
          </p:nvPr>
        </p:nvGraphicFramePr>
        <p:xfrm>
          <a:off x="5578449" y="4215258"/>
          <a:ext cx="26114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0" name="方程式" r:id="rId11" imgW="1257120" imgH="419040" progId="Equation.3">
                  <p:embed/>
                </p:oleObj>
              </mc:Choice>
              <mc:Fallback>
                <p:oleObj name="方程式" r:id="rId11" imgW="125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49" y="4215258"/>
                        <a:ext cx="2611437" cy="868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1249941" y="5224761"/>
            <a:ext cx="72444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kumimoji="0" lang="en-US" altLang="zh-TW" sz="24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Inductors and capacitors are called reactive elements.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kumimoji="0" lang="en-US" altLang="zh-TW" sz="24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Inductive reactance is positive, and capacitive reactance is negative.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223323" y="1690689"/>
            <a:ext cx="407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After series and parallel, </a:t>
            </a:r>
          </a:p>
          <a:p>
            <a:r>
              <a:rPr lang="en-US" altLang="zh-TW" sz="2400" dirty="0" smtClean="0"/>
              <a:t>the equivalent  impedance is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16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8317DEF-F671-4678-8897-3485897B4758}" type="slidenum">
              <a:rPr kumimoji="0" lang="zh-TW" altLang="en-US" b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eaLnBrk="1" hangingPunct="1"/>
              <a:t>33</a:t>
            </a:fld>
            <a:endParaRPr kumimoji="0" lang="en-US" altLang="zh-TW" b="0">
              <a:solidFill>
                <a:srgbClr val="0000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82828"/>
              </p:ext>
            </p:extLst>
          </p:nvPr>
        </p:nvGraphicFramePr>
        <p:xfrm>
          <a:off x="5473700" y="4081463"/>
          <a:ext cx="266382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方程式" r:id="rId3" imgW="1130040" imgH="952200" progId="Equation.3">
                  <p:embed/>
                </p:oleObj>
              </mc:Choice>
              <mc:Fallback>
                <p:oleObj name="方程式" r:id="rId3" imgW="11300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081463"/>
                        <a:ext cx="2663825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Impedance Triangle</a:t>
            </a:r>
            <a:endParaRPr lang="zh-TW" alt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14297"/>
              </p:ext>
            </p:extLst>
          </p:nvPr>
        </p:nvGraphicFramePr>
        <p:xfrm>
          <a:off x="4910026" y="2054803"/>
          <a:ext cx="1671675" cy="46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方程式" r:id="rId5" imgW="736560" imgH="203040" progId="Equation.3">
                  <p:embed/>
                </p:oleObj>
              </mc:Choice>
              <mc:Fallback>
                <p:oleObj name="方程式" r:id="rId5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026" y="2054803"/>
                        <a:ext cx="1671675" cy="4608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00197"/>
              </p:ext>
            </p:extLst>
          </p:nvPr>
        </p:nvGraphicFramePr>
        <p:xfrm>
          <a:off x="3829068" y="2641849"/>
          <a:ext cx="4308457" cy="92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0" name="方程式" r:id="rId7" imgW="2019240" imgH="431640" progId="Equation.3">
                  <p:embed/>
                </p:oleObj>
              </mc:Choice>
              <mc:Fallback>
                <p:oleObj name="方程式" r:id="rId7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68" y="2641849"/>
                        <a:ext cx="4308457" cy="9217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170962" y="1635181"/>
            <a:ext cx="407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After series and parallel, </a:t>
            </a:r>
          </a:p>
          <a:p>
            <a:r>
              <a:rPr lang="en-US" altLang="zh-TW" sz="2400" dirty="0" smtClean="0"/>
              <a:t>the equivalent  impedance is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797" y="3794775"/>
            <a:ext cx="4333737" cy="27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</a:t>
            </a:r>
            <a:r>
              <a:rPr lang="zh-TW" altLang="en-US" dirty="0" smtClean="0"/>
              <a:t> </a:t>
            </a:r>
            <a:r>
              <a:rPr lang="en-US" altLang="zh-TW" dirty="0" smtClean="0"/>
              <a:t>Circuit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 </a:t>
            </a:r>
            <a:r>
              <a:rPr lang="en-US" altLang="zh-TW" kern="0" dirty="0" smtClean="0"/>
              <a:t>Representing </a:t>
            </a:r>
            <a:r>
              <a:rPr lang="en-US" altLang="zh-TW" kern="0" dirty="0"/>
              <a:t>sinusoidal function as </a:t>
            </a:r>
            <a:r>
              <a:rPr lang="en-US" altLang="zh-TW" kern="0" dirty="0" err="1"/>
              <a:t>phasors</a:t>
            </a:r>
            <a:r>
              <a:rPr lang="en-US" altLang="zh-TW" kern="0" dirty="0"/>
              <a:t> </a:t>
            </a:r>
          </a:p>
          <a:p>
            <a:r>
              <a:rPr lang="en-US" altLang="zh-TW" dirty="0" smtClean="0"/>
              <a:t>2. Evaluating </a:t>
            </a:r>
            <a:r>
              <a:rPr lang="en-US" altLang="zh-TW" dirty="0"/>
              <a:t>element impedances at the source </a:t>
            </a:r>
            <a:r>
              <a:rPr lang="en-US" altLang="zh-TW" dirty="0" smtClean="0"/>
              <a:t>frequency</a:t>
            </a:r>
          </a:p>
          <a:p>
            <a:pPr lvl="1"/>
            <a:r>
              <a:rPr lang="en-US" altLang="zh-TW" dirty="0"/>
              <a:t>Impedance is </a:t>
            </a:r>
            <a:r>
              <a:rPr lang="en-US" altLang="zh-TW" b="1" i="1" dirty="0"/>
              <a:t>frequency dependent</a:t>
            </a:r>
            <a:endParaRPr lang="zh-TW" altLang="en-US" b="1" i="1" dirty="0"/>
          </a:p>
          <a:p>
            <a:r>
              <a:rPr lang="en-US" altLang="zh-TW" dirty="0" smtClean="0"/>
              <a:t>3. </a:t>
            </a:r>
            <a:r>
              <a:rPr lang="en-US" altLang="zh-TW" kern="0" dirty="0"/>
              <a:t>All </a:t>
            </a:r>
            <a:r>
              <a:rPr lang="en-US" altLang="zh-TW" kern="0" dirty="0" smtClean="0"/>
              <a:t>resistive-circuit </a:t>
            </a:r>
            <a:r>
              <a:rPr lang="en-US" altLang="zh-TW" kern="0" dirty="0"/>
              <a:t>analysis techniques  can be used for </a:t>
            </a:r>
            <a:r>
              <a:rPr lang="en-US" altLang="zh-TW" kern="0" dirty="0" err="1"/>
              <a:t>phasors</a:t>
            </a:r>
            <a:r>
              <a:rPr lang="en-US" altLang="zh-TW" kern="0" dirty="0"/>
              <a:t> and </a:t>
            </a:r>
            <a:r>
              <a:rPr lang="en-US" altLang="zh-TW" dirty="0" smtClean="0"/>
              <a:t>impedances</a:t>
            </a:r>
          </a:p>
          <a:p>
            <a:pPr lvl="1"/>
            <a:r>
              <a:rPr lang="en-US" altLang="zh-TW" dirty="0"/>
              <a:t>Such as node analysis, mesh analysis, proportionality principle, superposition principle, </a:t>
            </a:r>
            <a:r>
              <a:rPr lang="en-US" altLang="zh-TW" dirty="0" err="1"/>
              <a:t>Thevenin</a:t>
            </a:r>
            <a:r>
              <a:rPr lang="en-US" altLang="zh-TW" dirty="0"/>
              <a:t> theorem, Norton </a:t>
            </a:r>
            <a:r>
              <a:rPr lang="en-US" altLang="zh-TW" dirty="0" smtClean="0"/>
              <a:t>theorem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kern="0" dirty="0" smtClean="0"/>
              <a:t>4. Converting </a:t>
            </a:r>
            <a:r>
              <a:rPr lang="en-US" altLang="zh-TW" sz="2800" kern="0" dirty="0"/>
              <a:t>the </a:t>
            </a:r>
            <a:r>
              <a:rPr lang="en-US" altLang="zh-TW" sz="2800" kern="0" dirty="0" err="1"/>
              <a:t>phasors</a:t>
            </a:r>
            <a:r>
              <a:rPr lang="en-US" altLang="zh-TW" sz="2800" kern="0" dirty="0"/>
              <a:t> back to sinusoidal function</a:t>
            </a:r>
            <a:r>
              <a:rPr lang="en-US" altLang="zh-TW" sz="2800" kern="0" dirty="0" smtClean="0"/>
              <a:t>.</a:t>
            </a:r>
            <a:endParaRPr lang="en-US" altLang="zh-TW" sz="2800" kern="0" dirty="0"/>
          </a:p>
        </p:txBody>
      </p:sp>
    </p:spTree>
    <p:extLst>
      <p:ext uri="{BB962C8B-B14F-4D97-AF65-F5344CB8AC3E}">
        <p14:creationId xmlns:p14="http://schemas.microsoft.com/office/powerpoint/2010/main" val="10842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6.6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8" y="1413023"/>
            <a:ext cx="5208029" cy="213341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40608"/>
              </p:ext>
            </p:extLst>
          </p:nvPr>
        </p:nvGraphicFramePr>
        <p:xfrm>
          <a:off x="5502497" y="1017841"/>
          <a:ext cx="28860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1" name="方程式" r:id="rId4" imgW="1447560" imgH="457200" progId="Equation.3">
                  <p:embed/>
                </p:oleObj>
              </mc:Choice>
              <mc:Fallback>
                <p:oleObj name="方程式" r:id="rId4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497" y="1017841"/>
                        <a:ext cx="2886075" cy="83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052399"/>
              </p:ext>
            </p:extLst>
          </p:nvPr>
        </p:nvGraphicFramePr>
        <p:xfrm>
          <a:off x="5502497" y="1908586"/>
          <a:ext cx="11128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2" name="方程式" r:id="rId6" imgW="558720" imgH="215640" progId="Equation.3">
                  <p:embed/>
                </p:oleObj>
              </mc:Choice>
              <mc:Fallback>
                <p:oleObj name="方程式" r:id="rId6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497" y="1908586"/>
                        <a:ext cx="11128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48765"/>
              </p:ext>
            </p:extLst>
          </p:nvPr>
        </p:nvGraphicFramePr>
        <p:xfrm>
          <a:off x="5919633" y="2880951"/>
          <a:ext cx="32146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3" name="方程式" r:id="rId8" imgW="1612800" imgH="419040" progId="Equation.3">
                  <p:embed/>
                </p:oleObj>
              </mc:Choice>
              <mc:Fallback>
                <p:oleObj name="方程式" r:id="rId8" imgW="1612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633" y="2880951"/>
                        <a:ext cx="32146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94304" y="1970578"/>
            <a:ext cx="1360676" cy="41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87582"/>
              </p:ext>
            </p:extLst>
          </p:nvPr>
        </p:nvGraphicFramePr>
        <p:xfrm>
          <a:off x="5502497" y="2228726"/>
          <a:ext cx="25066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4" name="方程式" r:id="rId10" imgW="1257120" imgH="419040" progId="Equation.3">
                  <p:embed/>
                </p:oleObj>
              </mc:Choice>
              <mc:Fallback>
                <p:oleObj name="方程式" r:id="rId10" imgW="125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497" y="2228726"/>
                        <a:ext cx="25066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2133560" y="2433233"/>
            <a:ext cx="1028094" cy="41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760237" y="2450450"/>
            <a:ext cx="1075233" cy="41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11443" y="2981132"/>
            <a:ext cx="959675" cy="3045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69839"/>
              </p:ext>
            </p:extLst>
          </p:nvPr>
        </p:nvGraphicFramePr>
        <p:xfrm>
          <a:off x="558947" y="3752034"/>
          <a:ext cx="54133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5" name="方程式" r:id="rId12" imgW="2984400" imgH="419040" progId="Equation.3">
                  <p:embed/>
                </p:oleObj>
              </mc:Choice>
              <mc:Fallback>
                <p:oleObj name="方程式" r:id="rId12" imgW="298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47" y="3752034"/>
                        <a:ext cx="54133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84835"/>
              </p:ext>
            </p:extLst>
          </p:nvPr>
        </p:nvGraphicFramePr>
        <p:xfrm>
          <a:off x="1417654" y="5139566"/>
          <a:ext cx="1981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6" name="方程式" r:id="rId14" imgW="1091880" imgH="444240" progId="Equation.3">
                  <p:embed/>
                </p:oleObj>
              </mc:Choice>
              <mc:Fallback>
                <p:oleObj name="方程式" r:id="rId14" imgW="1091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54" y="5139566"/>
                        <a:ext cx="19812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68132"/>
              </p:ext>
            </p:extLst>
          </p:nvPr>
        </p:nvGraphicFramePr>
        <p:xfrm>
          <a:off x="1942626" y="4634770"/>
          <a:ext cx="9683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7" name="方程式" r:id="rId16" imgW="533160" imgH="203040" progId="Equation.3">
                  <p:embed/>
                </p:oleObj>
              </mc:Choice>
              <mc:Fallback>
                <p:oleObj name="方程式" r:id="rId1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626" y="4634770"/>
                        <a:ext cx="9683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53315"/>
              </p:ext>
            </p:extLst>
          </p:nvPr>
        </p:nvGraphicFramePr>
        <p:xfrm>
          <a:off x="2994085" y="4634770"/>
          <a:ext cx="2051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8" name="方程式" r:id="rId18" imgW="1130040" imgH="203040" progId="Equation.3">
                  <p:embed/>
                </p:oleObj>
              </mc:Choice>
              <mc:Fallback>
                <p:oleObj name="方程式" r:id="rId18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85" y="4634770"/>
                        <a:ext cx="20510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93039"/>
              </p:ext>
            </p:extLst>
          </p:nvPr>
        </p:nvGraphicFramePr>
        <p:xfrm>
          <a:off x="558947" y="5186397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9" name="方程式" r:id="rId20" imgW="406080" imgH="393480" progId="Equation.3">
                  <p:embed/>
                </p:oleObj>
              </mc:Choice>
              <mc:Fallback>
                <p:oleObj name="方程式" r:id="rId20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47" y="5186397"/>
                        <a:ext cx="7366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圖片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86954" y="4308642"/>
            <a:ext cx="3227634" cy="1995657"/>
          </a:xfrm>
          <a:prstGeom prst="rect">
            <a:avLst/>
          </a:prstGeom>
        </p:spPr>
      </p:pic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11757"/>
              </p:ext>
            </p:extLst>
          </p:nvPr>
        </p:nvGraphicFramePr>
        <p:xfrm>
          <a:off x="4215828" y="6100305"/>
          <a:ext cx="184308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20" name="方程式" r:id="rId23" imgW="1015920" imgH="203040" progId="Equation.3">
                  <p:embed/>
                </p:oleObj>
              </mc:Choice>
              <mc:Fallback>
                <p:oleObj name="方程式" r:id="rId23" imgW="1015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828" y="6100305"/>
                        <a:ext cx="1843087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48663"/>
              </p:ext>
            </p:extLst>
          </p:nvPr>
        </p:nvGraphicFramePr>
        <p:xfrm>
          <a:off x="1417654" y="5960607"/>
          <a:ext cx="2765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21" name="方程式" r:id="rId25" imgW="1523880" imgH="393480" progId="Equation.3">
                  <p:embed/>
                </p:oleObj>
              </mc:Choice>
              <mc:Fallback>
                <p:oleObj name="方程式" r:id="rId25" imgW="1523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54" y="5960607"/>
                        <a:ext cx="27654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5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6.7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Impedance is </a:t>
            </a:r>
            <a:r>
              <a:rPr lang="en-US" altLang="zh-TW" b="1" i="1" dirty="0" smtClean="0"/>
              <a:t>frequency dependent</a:t>
            </a:r>
            <a:endParaRPr lang="zh-TW" altLang="en-US" b="1" i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33" y="171451"/>
            <a:ext cx="2684042" cy="24003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458954" y="257175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equivalent network</a:t>
            </a:r>
            <a:endParaRPr lang="zh-TW" altLang="en-US" sz="24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629232"/>
              </p:ext>
            </p:extLst>
          </p:nvPr>
        </p:nvGraphicFramePr>
        <p:xfrm>
          <a:off x="841917" y="2476502"/>
          <a:ext cx="373008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7" name="方程式" r:id="rId4" imgW="1562040" imgH="431640" progId="Equation.3">
                  <p:embed/>
                </p:oleObj>
              </mc:Choice>
              <mc:Fallback>
                <p:oleObj name="方程式" r:id="rId4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17" y="2476502"/>
                        <a:ext cx="3730083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10685"/>
              </p:ext>
            </p:extLst>
          </p:nvPr>
        </p:nvGraphicFramePr>
        <p:xfrm>
          <a:off x="1382713" y="3506788"/>
          <a:ext cx="21321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8" name="方程式" r:id="rId6" imgW="901440" imgH="419040" progId="Equation.3">
                  <p:embed/>
                </p:oleObj>
              </mc:Choice>
              <mc:Fallback>
                <p:oleObj name="方程式" r:id="rId6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3506788"/>
                        <a:ext cx="2132113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81787"/>
              </p:ext>
            </p:extLst>
          </p:nvPr>
        </p:nvGraphicFramePr>
        <p:xfrm>
          <a:off x="3432176" y="3505202"/>
          <a:ext cx="189388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" name="方程式" r:id="rId8" imgW="799920" imgH="419040" progId="Equation.3">
                  <p:embed/>
                </p:oleObj>
              </mc:Choice>
              <mc:Fallback>
                <p:oleObj name="方程式" r:id="rId8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3505202"/>
                        <a:ext cx="1893887" cy="98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757863" y="3546109"/>
            <a:ext cx="299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Z</a:t>
            </a:r>
            <a:r>
              <a:rPr lang="en-US" altLang="zh-TW" sz="2400" baseline="-25000" dirty="0" err="1" smtClean="0"/>
              <a:t>eq</a:t>
            </a:r>
            <a:r>
              <a:rPr lang="en-US" altLang="zh-TW" sz="2400" dirty="0" smtClean="0"/>
              <a:t> should be </a:t>
            </a:r>
            <a:r>
              <a:rPr lang="en-US" altLang="zh-TW" sz="2400" dirty="0" err="1" smtClean="0"/>
              <a:t>Z</a:t>
            </a:r>
            <a:r>
              <a:rPr lang="en-US" altLang="zh-TW" sz="2400" baseline="-25000" dirty="0" err="1" smtClean="0"/>
              <a:t>eq</a:t>
            </a:r>
            <a:r>
              <a:rPr lang="en-US" altLang="zh-TW" sz="2400" dirty="0" smtClean="0"/>
              <a:t>(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) or </a:t>
            </a:r>
            <a:r>
              <a:rPr lang="en-US" altLang="zh-TW" sz="2400" dirty="0" err="1" smtClean="0"/>
              <a:t>Z</a:t>
            </a:r>
            <a:r>
              <a:rPr lang="en-US" altLang="zh-TW" sz="2400" baseline="-25000" dirty="0" err="1" smtClean="0"/>
              <a:t>eq</a:t>
            </a:r>
            <a:r>
              <a:rPr lang="en-US" altLang="zh-TW" sz="2400" dirty="0" smtClean="0"/>
              <a:t>(j</a:t>
            </a:r>
            <a:r>
              <a:rPr lang="el-GR" altLang="zh-TW" sz="2400" dirty="0" smtClean="0"/>
              <a:t>ω</a:t>
            </a:r>
            <a:r>
              <a:rPr lang="en-US" altLang="zh-TW" sz="2400" dirty="0"/>
              <a:t>)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21776"/>
              </p:ext>
            </p:extLst>
          </p:nvPr>
        </p:nvGraphicFramePr>
        <p:xfrm>
          <a:off x="841917" y="4518391"/>
          <a:ext cx="6251576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0" name="方程式" r:id="rId10" imgW="2641320" imgH="419040" progId="Equation.3">
                  <p:embed/>
                </p:oleObj>
              </mc:Choice>
              <mc:Fallback>
                <p:oleObj name="方程式" r:id="rId10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17" y="4518391"/>
                        <a:ext cx="6251576" cy="98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06713"/>
              </p:ext>
            </p:extLst>
          </p:nvPr>
        </p:nvGraphicFramePr>
        <p:xfrm>
          <a:off x="2046288" y="5549045"/>
          <a:ext cx="20748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1" name="方程式" r:id="rId12" imgW="876240" imgH="457200" progId="Equation.3">
                  <p:embed/>
                </p:oleObj>
              </mc:Choice>
              <mc:Fallback>
                <p:oleObj name="方程式" r:id="rId12" imgW="87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5549045"/>
                        <a:ext cx="2074862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73157"/>
              </p:ext>
            </p:extLst>
          </p:nvPr>
        </p:nvGraphicFramePr>
        <p:xfrm>
          <a:off x="4121150" y="5487806"/>
          <a:ext cx="4149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2" name="方程式" r:id="rId14" imgW="1752480" imgH="457200" progId="Equation.3">
                  <p:embed/>
                </p:oleObj>
              </mc:Choice>
              <mc:Fallback>
                <p:oleObj name="方程式" r:id="rId14" imgW="1752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5487806"/>
                        <a:ext cx="4149725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0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6.7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Impedance is </a:t>
            </a:r>
            <a:r>
              <a:rPr lang="en-US" altLang="zh-TW" b="1" i="1" dirty="0"/>
              <a:t>frequency dependent</a:t>
            </a:r>
            <a:endParaRPr lang="zh-TW" altLang="en-US" b="1" i="1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33" y="171451"/>
            <a:ext cx="2684042" cy="24003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458954" y="257175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equivalent network</a:t>
            </a:r>
            <a:endParaRPr lang="zh-TW" altLang="en-US" sz="24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99849"/>
              </p:ext>
            </p:extLst>
          </p:nvPr>
        </p:nvGraphicFramePr>
        <p:xfrm>
          <a:off x="801688" y="2323248"/>
          <a:ext cx="53514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2" name="方程式" r:id="rId4" imgW="2260440" imgH="457200" progId="Equation.3">
                  <p:embed/>
                </p:oleObj>
              </mc:Choice>
              <mc:Fallback>
                <p:oleObj name="方程式" r:id="rId4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2323248"/>
                        <a:ext cx="5351462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124534" y="3943409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</a:t>
            </a:r>
            <a:r>
              <a:rPr lang="el-GR" altLang="zh-TW" sz="2400" dirty="0" smtClean="0"/>
              <a:t>→</a:t>
            </a:r>
            <a:r>
              <a:rPr lang="en-US" altLang="zh-TW" sz="2400" dirty="0" smtClean="0"/>
              <a:t> 0</a:t>
            </a:r>
            <a:endParaRPr lang="zh-TW" altLang="en-US" sz="2400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75636"/>
              </p:ext>
            </p:extLst>
          </p:nvPr>
        </p:nvGraphicFramePr>
        <p:xfrm>
          <a:off x="2591384" y="4433707"/>
          <a:ext cx="20129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3" name="方程式" r:id="rId6" imgW="850680" imgH="241200" progId="Equation.3">
                  <p:embed/>
                </p:oleObj>
              </mc:Choice>
              <mc:Fallback>
                <p:oleObj name="方程式" r:id="rId6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384" y="4433707"/>
                        <a:ext cx="2012950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200650" y="4090989"/>
            <a:ext cx="34470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 DC, C is equivalent to open circuit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124534" y="5182084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 </a:t>
            </a:r>
            <a:r>
              <a:rPr lang="el-GR" altLang="zh-TW" sz="2400" dirty="0" smtClean="0"/>
              <a:t>→</a:t>
            </a:r>
            <a:r>
              <a:rPr lang="en-US" altLang="zh-TW" sz="2400" dirty="0" smtClean="0"/>
              <a:t> ∞</a:t>
            </a:r>
            <a:endParaRPr lang="zh-TW" altLang="en-US" sz="2400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357260"/>
              </p:ext>
            </p:extLst>
          </p:nvPr>
        </p:nvGraphicFramePr>
        <p:xfrm>
          <a:off x="2591384" y="5726042"/>
          <a:ext cx="19224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方程式" r:id="rId8" imgW="812520" imgH="241200" progId="Equation.3">
                  <p:embed/>
                </p:oleObj>
              </mc:Choice>
              <mc:Fallback>
                <p:oleObj name="方程式" r:id="rId8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384" y="5726042"/>
                        <a:ext cx="1922462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5200650" y="5780959"/>
            <a:ext cx="34470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 becomes short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54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6.8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428507"/>
            <a:ext cx="5609128" cy="192452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07544"/>
              </p:ext>
            </p:extLst>
          </p:nvPr>
        </p:nvGraphicFramePr>
        <p:xfrm>
          <a:off x="1704975" y="5510213"/>
          <a:ext cx="45989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5" name="方程式" r:id="rId4" imgW="2349360" imgH="215640" progId="Equation.3">
                  <p:embed/>
                </p:oleObj>
              </mc:Choice>
              <mc:Fallback>
                <p:oleObj name="方程式" r:id="rId4" imgW="2349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5510213"/>
                        <a:ext cx="4598988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48334"/>
              </p:ext>
            </p:extLst>
          </p:nvPr>
        </p:nvGraphicFramePr>
        <p:xfrm>
          <a:off x="5818678" y="1900835"/>
          <a:ext cx="3000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6" name="方程式" r:id="rId6" imgW="1498320" imgH="215640" progId="Equation.3">
                  <p:embed/>
                </p:oleObj>
              </mc:Choice>
              <mc:Fallback>
                <p:oleObj name="方程式" r:id="rId6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678" y="1900835"/>
                        <a:ext cx="3000375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818678" y="2412252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v(t),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L</a:t>
            </a:r>
            <a:r>
              <a:rPr lang="en-US" altLang="zh-TW" sz="2400" dirty="0" smtClean="0"/>
              <a:t>(t) and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C</a:t>
            </a:r>
            <a:r>
              <a:rPr lang="en-US" altLang="zh-TW" sz="2400" dirty="0" smtClean="0"/>
              <a:t>(t)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350" y="3396047"/>
            <a:ext cx="6972300" cy="1961367"/>
          </a:xfrm>
          <a:prstGeom prst="rect">
            <a:avLst/>
          </a:prstGeom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05833"/>
              </p:ext>
            </p:extLst>
          </p:nvPr>
        </p:nvGraphicFramePr>
        <p:xfrm>
          <a:off x="1666875" y="5932488"/>
          <a:ext cx="6191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7" name="方程式" r:id="rId9" imgW="3162240" imgH="419040" progId="Equation.3">
                  <p:embed/>
                </p:oleObj>
              </mc:Choice>
              <mc:Fallback>
                <p:oleObj name="方程式" r:id="rId9" imgW="3162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5932488"/>
                        <a:ext cx="6191250" cy="81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5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6.8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69" y="1443038"/>
            <a:ext cx="7804641" cy="2195511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31568"/>
              </p:ext>
            </p:extLst>
          </p:nvPr>
        </p:nvGraphicFramePr>
        <p:xfrm>
          <a:off x="5501098" y="4449759"/>
          <a:ext cx="34782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方程式" r:id="rId5" imgW="1866600" imgH="241200" progId="Equation.3">
                  <p:embed/>
                </p:oleObj>
              </mc:Choice>
              <mc:Fallback>
                <p:oleObj name="方程式" r:id="rId5" imgW="1866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098" y="4449759"/>
                        <a:ext cx="34782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208733"/>
              </p:ext>
            </p:extLst>
          </p:nvPr>
        </p:nvGraphicFramePr>
        <p:xfrm>
          <a:off x="5967908" y="5311769"/>
          <a:ext cx="18224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" name="方程式" r:id="rId7" imgW="977760" imgH="203040" progId="Equation.3">
                  <p:embed/>
                </p:oleObj>
              </mc:Choice>
              <mc:Fallback>
                <p:oleObj name="方程式" r:id="rId7" imgW="977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908" y="5311769"/>
                        <a:ext cx="182245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752850" y="1376362"/>
            <a:ext cx="4921660" cy="232886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75678"/>
              </p:ext>
            </p:extLst>
          </p:nvPr>
        </p:nvGraphicFramePr>
        <p:xfrm>
          <a:off x="6137480" y="722314"/>
          <a:ext cx="575257" cy="60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方程式" r:id="rId9" imgW="228600" imgH="241200" progId="Equation.3">
                  <p:embed/>
                </p:oleObj>
              </mc:Choice>
              <mc:Fallback>
                <p:oleObj name="方程式" r:id="rId9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480" y="722314"/>
                        <a:ext cx="575257" cy="609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68060"/>
              </p:ext>
            </p:extLst>
          </p:nvPr>
        </p:nvGraphicFramePr>
        <p:xfrm>
          <a:off x="5967908" y="5983283"/>
          <a:ext cx="16319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方程式" r:id="rId11" imgW="876240" imgH="203040" progId="Equation.3">
                  <p:embed/>
                </p:oleObj>
              </mc:Choice>
              <mc:Fallback>
                <p:oleObj name="方程式" r:id="rId11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908" y="5983283"/>
                        <a:ext cx="163195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336034" y="4144957"/>
            <a:ext cx="4864616" cy="2217739"/>
            <a:chOff x="431284" y="4144957"/>
            <a:chExt cx="4864616" cy="221773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1284" y="4144957"/>
              <a:ext cx="4719410" cy="2217739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576237" y="4641045"/>
              <a:ext cx="1719663" cy="1389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 smtClean="0"/>
                <a:t>Z</a:t>
              </a:r>
              <a:r>
                <a:rPr lang="en-US" altLang="zh-TW" sz="2400" baseline="-25000" dirty="0" err="1" smtClean="0"/>
                <a:t>eq</a:t>
              </a:r>
              <a:r>
                <a:rPr lang="en-US" altLang="zh-TW" sz="2400" dirty="0" smtClean="0"/>
                <a:t> = 4.8k</a:t>
              </a:r>
              <a:r>
                <a:rPr lang="el-GR" altLang="zh-TW" sz="2400" dirty="0" smtClean="0"/>
                <a:t>Ω</a:t>
              </a:r>
              <a:r>
                <a:rPr lang="en-US" altLang="zh-TW" sz="2400" dirty="0" smtClean="0"/>
                <a:t> </a:t>
              </a:r>
            </a:p>
            <a:p>
              <a:pPr algn="ctr"/>
              <a:r>
                <a:rPr lang="en-US" altLang="zh-TW" sz="2400" dirty="0" smtClean="0"/>
                <a:t>+ j6.4k</a:t>
              </a:r>
              <a:r>
                <a:rPr lang="el-GR" altLang="zh-TW" sz="2400" dirty="0"/>
                <a:t> Ω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6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 Steady 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we care </a:t>
            </a:r>
            <a:r>
              <a:rPr lang="en-US" altLang="zh-TW" dirty="0"/>
              <a:t>about</a:t>
            </a:r>
            <a:r>
              <a:rPr lang="en-US" altLang="zh-TW" dirty="0" smtClean="0"/>
              <a:t> AC steady state?</a:t>
            </a:r>
          </a:p>
          <a:p>
            <a:pPr lvl="1"/>
            <a:r>
              <a:rPr lang="en-US" altLang="zh-TW" dirty="0" smtClean="0"/>
              <a:t>Fourier Series/Fourier Transform</a:t>
            </a:r>
            <a:endParaRPr lang="zh-TW" altLang="en-US" dirty="0"/>
          </a:p>
        </p:txBody>
      </p:sp>
      <p:pic>
        <p:nvPicPr>
          <p:cNvPr id="24578" name="Picture 2" descr="http://upload.wikimedia.org/wikipedia/commons/thumb/2/2c/Fourier_Series.svg/168px-Fourier_Seri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36" y="1406412"/>
            <a:ext cx="2859314" cy="50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upload.wikimedia.org/wikipedia/commons/0/0e/Sawtooth_Fourier_Analy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38" y="2903793"/>
            <a:ext cx="3775600" cy="36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6.8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131456"/>
            <a:ext cx="4719410" cy="2217739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87472"/>
              </p:ext>
            </p:extLst>
          </p:nvPr>
        </p:nvGraphicFramePr>
        <p:xfrm>
          <a:off x="5230474" y="4425375"/>
          <a:ext cx="17526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方程式" r:id="rId4" imgW="634680" imgH="241200" progId="Equation.3">
                  <p:embed/>
                </p:oleObj>
              </mc:Choice>
              <mc:Fallback>
                <p:oleObj name="方程式" r:id="rId4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474" y="4425375"/>
                        <a:ext cx="1752600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71450" y="1690689"/>
            <a:ext cx="4864616" cy="2217739"/>
            <a:chOff x="431284" y="4144957"/>
            <a:chExt cx="4864616" cy="221773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284" y="4144957"/>
              <a:ext cx="4719410" cy="221773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576237" y="4641045"/>
              <a:ext cx="1719663" cy="1389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Z</a:t>
              </a:r>
              <a:r>
                <a:rPr lang="en-US" altLang="zh-TW" sz="2400" baseline="-25000" dirty="0" err="1"/>
                <a:t>eq</a:t>
              </a:r>
              <a:r>
                <a:rPr lang="en-US" altLang="zh-TW" sz="2400" dirty="0"/>
                <a:t> = 4.8k</a:t>
              </a:r>
              <a:r>
                <a:rPr lang="el-GR" altLang="zh-TW" sz="2400" dirty="0"/>
                <a:t>Ω</a:t>
              </a:r>
              <a:r>
                <a:rPr lang="en-US" altLang="zh-TW" sz="2400" dirty="0"/>
                <a:t> </a:t>
              </a:r>
            </a:p>
            <a:p>
              <a:pPr algn="ctr"/>
              <a:r>
                <a:rPr lang="en-US" altLang="zh-TW" sz="2400" dirty="0"/>
                <a:t>+ j6.4k</a:t>
              </a:r>
              <a:r>
                <a:rPr lang="el-GR" altLang="zh-TW" sz="2400" dirty="0"/>
                <a:t> Ω</a:t>
              </a:r>
              <a:endParaRPr lang="zh-TW" altLang="en-US" sz="2400" dirty="0"/>
            </a:p>
          </p:txBody>
        </p:sp>
      </p:grp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78978"/>
              </p:ext>
            </p:extLst>
          </p:nvPr>
        </p:nvGraphicFramePr>
        <p:xfrm>
          <a:off x="5230474" y="5178368"/>
          <a:ext cx="3649200" cy="55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方程式" r:id="rId6" imgW="1498320" imgH="228600" progId="Equation.3">
                  <p:embed/>
                </p:oleObj>
              </mc:Choice>
              <mc:Fallback>
                <p:oleObj name="方程式" r:id="rId6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474" y="5178368"/>
                        <a:ext cx="3649200" cy="558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3091"/>
              </p:ext>
            </p:extLst>
          </p:nvPr>
        </p:nvGraphicFramePr>
        <p:xfrm>
          <a:off x="5255691" y="5881627"/>
          <a:ext cx="1953444" cy="46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0" name="方程式" r:id="rId8" imgW="850680" imgH="203040" progId="Equation.3">
                  <p:embed/>
                </p:oleObj>
              </mc:Choice>
              <mc:Fallback>
                <p:oleObj name="方程式" r:id="rId8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691" y="5881627"/>
                        <a:ext cx="1953444" cy="467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39341"/>
              </p:ext>
            </p:extLst>
          </p:nvPr>
        </p:nvGraphicFramePr>
        <p:xfrm>
          <a:off x="5880397" y="2690813"/>
          <a:ext cx="2619375" cy="61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1" name="方程式" r:id="rId10" imgW="1091880" imgH="253800" progId="Equation.3">
                  <p:embed/>
                </p:oleObj>
              </mc:Choice>
              <mc:Fallback>
                <p:oleObj name="方程式" r:id="rId10" imgW="1091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397" y="2690813"/>
                        <a:ext cx="2619375" cy="610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930109"/>
              </p:ext>
            </p:extLst>
          </p:nvPr>
        </p:nvGraphicFramePr>
        <p:xfrm>
          <a:off x="5282975" y="765175"/>
          <a:ext cx="2301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2" name="方程式" r:id="rId12" imgW="1002960" imgH="228600" progId="Equation.3">
                  <p:embed/>
                </p:oleObj>
              </mc:Choice>
              <mc:Fallback>
                <p:oleObj name="方程式" r:id="rId12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975" y="765175"/>
                        <a:ext cx="2301875" cy="5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8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6.8</a:t>
            </a:r>
            <a:endParaRPr lang="zh-TW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23714"/>
              </p:ext>
            </p:extLst>
          </p:nvPr>
        </p:nvGraphicFramePr>
        <p:xfrm>
          <a:off x="5282975" y="765175"/>
          <a:ext cx="2301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7" name="方程式" r:id="rId3" imgW="1002960" imgH="228600" progId="Equation.3">
                  <p:embed/>
                </p:oleObj>
              </mc:Choice>
              <mc:Fallback>
                <p:oleObj name="方程式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975" y="765175"/>
                        <a:ext cx="2301875" cy="5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1814897"/>
            <a:ext cx="6972300" cy="19613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076" y="3776264"/>
            <a:ext cx="2291774" cy="495713"/>
          </a:xfrm>
          <a:prstGeom prst="rect">
            <a:avLst/>
          </a:prstGeom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65169"/>
              </p:ext>
            </p:extLst>
          </p:nvPr>
        </p:nvGraphicFramePr>
        <p:xfrm>
          <a:off x="1488574" y="4489335"/>
          <a:ext cx="5890119" cy="82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8" name="方程式" r:id="rId7" imgW="2984400" imgH="419040" progId="Equation.3">
                  <p:embed/>
                </p:oleObj>
              </mc:Choice>
              <mc:Fallback>
                <p:oleObj name="方程式" r:id="rId7" imgW="298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574" y="4489335"/>
                        <a:ext cx="5890119" cy="825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43874"/>
              </p:ext>
            </p:extLst>
          </p:nvPr>
        </p:nvGraphicFramePr>
        <p:xfrm>
          <a:off x="1436695" y="5604242"/>
          <a:ext cx="657541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9" name="方程式" r:id="rId9" imgW="2984400" imgH="419040" progId="Equation.3">
                  <p:embed/>
                </p:oleObj>
              </mc:Choice>
              <mc:Fallback>
                <p:oleObj name="方程式" r:id="rId9" imgW="298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95" y="5604242"/>
                        <a:ext cx="6575410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0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6.8</a:t>
            </a:r>
            <a:endParaRPr lang="zh-TW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665857"/>
              </p:ext>
            </p:extLst>
          </p:nvPr>
        </p:nvGraphicFramePr>
        <p:xfrm>
          <a:off x="552450" y="1633539"/>
          <a:ext cx="2301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4" name="方程式" r:id="rId3" imgW="1002960" imgH="228600" progId="Equation.3">
                  <p:embed/>
                </p:oleObj>
              </mc:Choice>
              <mc:Fallback>
                <p:oleObj name="方程式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633539"/>
                        <a:ext cx="2301875" cy="5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536012"/>
              </p:ext>
            </p:extLst>
          </p:nvPr>
        </p:nvGraphicFramePr>
        <p:xfrm>
          <a:off x="552450" y="2317510"/>
          <a:ext cx="2607843" cy="59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5" name="方程式" r:id="rId5" imgW="1168200" imgH="266400" progId="Equation.3">
                  <p:embed/>
                </p:oleObj>
              </mc:Choice>
              <mc:Fallback>
                <p:oleObj name="方程式" r:id="rId5" imgW="1168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17510"/>
                        <a:ext cx="2607843" cy="594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342500"/>
              </p:ext>
            </p:extLst>
          </p:nvPr>
        </p:nvGraphicFramePr>
        <p:xfrm>
          <a:off x="552450" y="2993897"/>
          <a:ext cx="26304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6" name="方程式" r:id="rId7" imgW="1193760" imgH="266400" progId="Equation.3">
                  <p:embed/>
                </p:oleObj>
              </mc:Choice>
              <mc:Fallback>
                <p:oleObj name="方程式" r:id="rId7" imgW="1193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993897"/>
                        <a:ext cx="2630487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70263"/>
              </p:ext>
            </p:extLst>
          </p:nvPr>
        </p:nvGraphicFramePr>
        <p:xfrm>
          <a:off x="3941756" y="1543489"/>
          <a:ext cx="4510088" cy="5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7" name="方程式" r:id="rId9" imgW="1841400" imgH="228600" progId="Equation.3">
                  <p:embed/>
                </p:oleObj>
              </mc:Choice>
              <mc:Fallback>
                <p:oleObj name="方程式" r:id="rId9" imgW="184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56" y="1543489"/>
                        <a:ext cx="4510088" cy="560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2123"/>
              </p:ext>
            </p:extLst>
          </p:nvPr>
        </p:nvGraphicFramePr>
        <p:xfrm>
          <a:off x="3941755" y="2201975"/>
          <a:ext cx="509428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8" name="方程式" r:id="rId11" imgW="2044440" imgH="228600" progId="Equation.3">
                  <p:embed/>
                </p:oleObj>
              </mc:Choice>
              <mc:Fallback>
                <p:oleObj name="方程式" r:id="rId11" imgW="2044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55" y="2201975"/>
                        <a:ext cx="5094288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511036"/>
              </p:ext>
            </p:extLst>
          </p:nvPr>
        </p:nvGraphicFramePr>
        <p:xfrm>
          <a:off x="3941755" y="2949035"/>
          <a:ext cx="4810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9" name="方程式" r:id="rId13" imgW="1930320" imgH="241200" progId="Equation.3">
                  <p:embed/>
                </p:oleObj>
              </mc:Choice>
              <mc:Fallback>
                <p:oleObj name="方程式" r:id="rId13" imgW="1930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55" y="2949035"/>
                        <a:ext cx="48101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向右箭號 9"/>
          <p:cNvSpPr/>
          <p:nvPr/>
        </p:nvSpPr>
        <p:spPr>
          <a:xfrm>
            <a:off x="3182937" y="1633539"/>
            <a:ext cx="758818" cy="470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182937" y="2268663"/>
            <a:ext cx="758818" cy="470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3182937" y="2955564"/>
            <a:ext cx="758818" cy="470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330" y="3665167"/>
            <a:ext cx="1951995" cy="302308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7600" y="3555639"/>
            <a:ext cx="5094280" cy="32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 Response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5424405" y="365126"/>
            <a:ext cx="3487522" cy="1743200"/>
            <a:chOff x="5439904" y="442616"/>
            <a:chExt cx="3487522" cy="17432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9904" y="712425"/>
              <a:ext cx="3487522" cy="1473391"/>
            </a:xfrm>
            <a:prstGeom prst="rect">
              <a:avLst/>
            </a:prstGeom>
          </p:spPr>
        </p:pic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6353410"/>
                </p:ext>
              </p:extLst>
            </p:nvPr>
          </p:nvGraphicFramePr>
          <p:xfrm>
            <a:off x="8204860" y="442616"/>
            <a:ext cx="480968" cy="454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3" name="方程式" r:id="rId5" imgW="228600" imgH="215640" progId="Equation.3">
                    <p:embed/>
                  </p:oleObj>
                </mc:Choice>
                <mc:Fallback>
                  <p:oleObj name="方程式" r:id="rId5" imgW="228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4860" y="442616"/>
                          <a:ext cx="480968" cy="45409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630" y="2874057"/>
            <a:ext cx="4052726" cy="1982995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563421"/>
              </p:ext>
            </p:extLst>
          </p:nvPr>
        </p:nvGraphicFramePr>
        <p:xfrm>
          <a:off x="1868514" y="2491508"/>
          <a:ext cx="790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方程式" r:id="rId8" imgW="317160" imgH="177480" progId="Equation.3">
                  <p:embed/>
                </p:oleObj>
              </mc:Choice>
              <mc:Fallback>
                <p:oleObj name="方程式" r:id="rId8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514" y="2491508"/>
                        <a:ext cx="7905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186819"/>
              </p:ext>
            </p:extLst>
          </p:nvPr>
        </p:nvGraphicFramePr>
        <p:xfrm>
          <a:off x="3527425" y="5027613"/>
          <a:ext cx="2473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方程式" r:id="rId10" imgW="1066680" imgH="228600" progId="Equation.3">
                  <p:embed/>
                </p:oleObj>
              </mc:Choice>
              <mc:Fallback>
                <p:oleObj name="方程式" r:id="rId10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5027613"/>
                        <a:ext cx="2473325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919"/>
              </p:ext>
            </p:extLst>
          </p:nvPr>
        </p:nvGraphicFramePr>
        <p:xfrm>
          <a:off x="5158630" y="100013"/>
          <a:ext cx="2473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方程式" r:id="rId12" imgW="1066680" imgH="228600" progId="Equation.3">
                  <p:embed/>
                </p:oleObj>
              </mc:Choice>
              <mc:Fallback>
                <p:oleObj name="方程式" r:id="rId12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630" y="100013"/>
                        <a:ext cx="2473325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0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 Response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424405" y="365126"/>
            <a:ext cx="3487522" cy="1743200"/>
            <a:chOff x="5439904" y="442616"/>
            <a:chExt cx="3487522" cy="17432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9904" y="712425"/>
              <a:ext cx="3487522" cy="1473391"/>
            </a:xfrm>
            <a:prstGeom prst="rect">
              <a:avLst/>
            </a:prstGeom>
          </p:spPr>
        </p:pic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584462"/>
                </p:ext>
              </p:extLst>
            </p:nvPr>
          </p:nvGraphicFramePr>
          <p:xfrm>
            <a:off x="8204860" y="442616"/>
            <a:ext cx="480968" cy="454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82" name="方程式" r:id="rId4" imgW="228600" imgH="215640" progId="Equation.3">
                    <p:embed/>
                  </p:oleObj>
                </mc:Choice>
                <mc:Fallback>
                  <p:oleObj name="方程式" r:id="rId4" imgW="228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4860" y="442616"/>
                          <a:ext cx="480968" cy="45409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55286"/>
              </p:ext>
            </p:extLst>
          </p:nvPr>
        </p:nvGraphicFramePr>
        <p:xfrm>
          <a:off x="451793" y="2198922"/>
          <a:ext cx="790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方程式" r:id="rId6" imgW="317160" imgH="177480" progId="Equation.3">
                  <p:embed/>
                </p:oleObj>
              </mc:Choice>
              <mc:Fallback>
                <p:oleObj name="方程式" r:id="rId6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93" y="2198922"/>
                        <a:ext cx="7905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764" y="2309248"/>
            <a:ext cx="3080532" cy="20489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1692" y="2314728"/>
            <a:ext cx="3106602" cy="2043420"/>
          </a:xfrm>
          <a:prstGeom prst="rect">
            <a:avLst/>
          </a:prstGeom>
        </p:spPr>
      </p:pic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379753"/>
              </p:ext>
            </p:extLst>
          </p:nvPr>
        </p:nvGraphicFramePr>
        <p:xfrm>
          <a:off x="7061010" y="2198922"/>
          <a:ext cx="2143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4" name="方程式" r:id="rId10" imgW="101520" imgH="215640" progId="Equation.3">
                  <p:embed/>
                </p:oleObj>
              </mc:Choice>
              <mc:Fallback>
                <p:oleObj name="方程式" r:id="rId10" imgW="101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010" y="2198922"/>
                        <a:ext cx="214312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單箭頭接點 13"/>
          <p:cNvCxnSpPr/>
          <p:nvPr/>
        </p:nvCxnSpPr>
        <p:spPr>
          <a:xfrm flipV="1">
            <a:off x="6818322" y="2652947"/>
            <a:ext cx="700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89846"/>
              </p:ext>
            </p:extLst>
          </p:nvPr>
        </p:nvGraphicFramePr>
        <p:xfrm>
          <a:off x="6193490" y="4274077"/>
          <a:ext cx="2111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5" name="方程式" r:id="rId12" imgW="1002960" imgH="215640" progId="Equation.3">
                  <p:embed/>
                </p:oleObj>
              </mc:Choice>
              <mc:Fallback>
                <p:oleObj name="方程式" r:id="rId12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490" y="4274077"/>
                        <a:ext cx="211137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12854"/>
              </p:ext>
            </p:extLst>
          </p:nvPr>
        </p:nvGraphicFramePr>
        <p:xfrm>
          <a:off x="991217" y="4507676"/>
          <a:ext cx="10112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6" name="方程式" r:id="rId14" imgW="406080" imgH="177480" progId="Equation.3">
                  <p:embed/>
                </p:oleObj>
              </mc:Choice>
              <mc:Fallback>
                <p:oleObj name="方程式" r:id="rId14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217" y="4507676"/>
                        <a:ext cx="101123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2140890" y="4513797"/>
            <a:ext cx="28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Reach steady state</a:t>
            </a:r>
            <a:endParaRPr lang="zh-TW" altLang="en-US" sz="2400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76896"/>
              </p:ext>
            </p:extLst>
          </p:nvPr>
        </p:nvGraphicFramePr>
        <p:xfrm>
          <a:off x="2365919" y="5038287"/>
          <a:ext cx="3063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7" name="方程式" r:id="rId16" imgW="1536480" imgH="444240" progId="Equation.3">
                  <p:embed/>
                </p:oleObj>
              </mc:Choice>
              <mc:Fallback>
                <p:oleObj name="方程式" r:id="rId16" imgW="153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919" y="5038287"/>
                        <a:ext cx="3063875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872818"/>
              </p:ext>
            </p:extLst>
          </p:nvPr>
        </p:nvGraphicFramePr>
        <p:xfrm>
          <a:off x="991217" y="5988525"/>
          <a:ext cx="10112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8" name="方程式" r:id="rId18" imgW="406080" imgH="177480" progId="Equation.3">
                  <p:embed/>
                </p:oleObj>
              </mc:Choice>
              <mc:Fallback>
                <p:oleObj name="方程式" r:id="rId18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217" y="5988525"/>
                        <a:ext cx="101123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71717"/>
              </p:ext>
            </p:extLst>
          </p:nvPr>
        </p:nvGraphicFramePr>
        <p:xfrm>
          <a:off x="2322718" y="5919888"/>
          <a:ext cx="3357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9" name="方程式" r:id="rId19" imgW="1447560" imgH="228600" progId="Equation.3">
                  <p:embed/>
                </p:oleObj>
              </mc:Choice>
              <mc:Fallback>
                <p:oleObj name="方程式" r:id="rId19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718" y="5919888"/>
                        <a:ext cx="3357562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 flipH="1">
            <a:off x="5725843" y="5894413"/>
            <a:ext cx="511444" cy="5811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237287" y="5769501"/>
            <a:ext cx="162991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Forced </a:t>
            </a:r>
          </a:p>
          <a:p>
            <a:pPr algn="ctr"/>
            <a:r>
              <a:rPr lang="en-US" altLang="zh-TW" sz="2400" dirty="0" smtClean="0"/>
              <a:t>Response</a:t>
            </a:r>
            <a:endParaRPr lang="zh-TW" altLang="en-US" sz="2400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617861"/>
              </p:ext>
            </p:extLst>
          </p:nvPr>
        </p:nvGraphicFramePr>
        <p:xfrm>
          <a:off x="1496835" y="1406362"/>
          <a:ext cx="3357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0" name="方程式" r:id="rId21" imgW="1447560" imgH="228600" progId="Equation.3">
                  <p:embed/>
                </p:oleObj>
              </mc:Choice>
              <mc:Fallback>
                <p:oleObj name="方程式" r:id="rId21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835" y="1406362"/>
                        <a:ext cx="3357562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35396"/>
              </p:ext>
            </p:extLst>
          </p:nvPr>
        </p:nvGraphicFramePr>
        <p:xfrm>
          <a:off x="5158630" y="100013"/>
          <a:ext cx="2473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1" name="方程式" r:id="rId22" imgW="1066680" imgH="228600" progId="Equation.3">
                  <p:embed/>
                </p:oleObj>
              </mc:Choice>
              <mc:Fallback>
                <p:oleObj name="方程式" r:id="rId22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630" y="100013"/>
                        <a:ext cx="2473325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 Response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424405" y="365126"/>
            <a:ext cx="3487522" cy="1743200"/>
            <a:chOff x="5439904" y="442616"/>
            <a:chExt cx="3487522" cy="17432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9904" y="712425"/>
              <a:ext cx="3487522" cy="1473391"/>
            </a:xfrm>
            <a:prstGeom prst="rect">
              <a:avLst/>
            </a:prstGeom>
          </p:spPr>
        </p:pic>
        <p:graphicFrame>
          <p:nvGraphicFramePr>
            <p:cNvPr id="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8204860" y="442616"/>
            <a:ext cx="480968" cy="454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4" name="方程式" r:id="rId4" imgW="228600" imgH="215640" progId="Equation.3">
                    <p:embed/>
                  </p:oleObj>
                </mc:Choice>
                <mc:Fallback>
                  <p:oleObj name="方程式" r:id="rId4" imgW="228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4860" y="442616"/>
                          <a:ext cx="480968" cy="45409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451793" y="2198922"/>
          <a:ext cx="790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5" name="方程式" r:id="rId6" imgW="317160" imgH="177480" progId="Equation.3">
                  <p:embed/>
                </p:oleObj>
              </mc:Choice>
              <mc:Fallback>
                <p:oleObj name="方程式" r:id="rId6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93" y="2198922"/>
                        <a:ext cx="7905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764" y="2309248"/>
            <a:ext cx="3080532" cy="20489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1692" y="2314728"/>
            <a:ext cx="3106602" cy="2043420"/>
          </a:xfrm>
          <a:prstGeom prst="rect">
            <a:avLst/>
          </a:prstGeom>
        </p:spPr>
      </p:pic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7061010" y="2198922"/>
          <a:ext cx="2143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6" name="方程式" r:id="rId10" imgW="101520" imgH="215640" progId="Equation.3">
                  <p:embed/>
                </p:oleObj>
              </mc:Choice>
              <mc:Fallback>
                <p:oleObj name="方程式" r:id="rId10" imgW="101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010" y="2198922"/>
                        <a:ext cx="214312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單箭頭接點 13"/>
          <p:cNvCxnSpPr/>
          <p:nvPr/>
        </p:nvCxnSpPr>
        <p:spPr>
          <a:xfrm flipV="1">
            <a:off x="6818322" y="2652947"/>
            <a:ext cx="700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459700" y="4262964"/>
            <a:ext cx="28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Natural Response:</a:t>
            </a:r>
            <a:endParaRPr lang="zh-TW" altLang="en-US" sz="2400" dirty="0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92853"/>
              </p:ext>
            </p:extLst>
          </p:nvPr>
        </p:nvGraphicFramePr>
        <p:xfrm>
          <a:off x="1608138" y="4502150"/>
          <a:ext cx="17668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7" name="方程式" r:id="rId12" imgW="761760" imgH="342720" progId="Equation.3">
                  <p:embed/>
                </p:oleObj>
              </mc:Choice>
              <mc:Fallback>
                <p:oleObj name="方程式" r:id="rId12" imgW="761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4502150"/>
                        <a:ext cx="1766887" cy="795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23124"/>
              </p:ext>
            </p:extLst>
          </p:nvPr>
        </p:nvGraphicFramePr>
        <p:xfrm>
          <a:off x="5254543" y="4775132"/>
          <a:ext cx="2120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8" name="方程式" r:id="rId14" imgW="914400" imgH="177480" progId="Equation.3">
                  <p:embed/>
                </p:oleObj>
              </mc:Choice>
              <mc:Fallback>
                <p:oleObj name="方程式" r:id="rId14" imgW="914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543" y="4775132"/>
                        <a:ext cx="2120900" cy="411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85098"/>
              </p:ext>
            </p:extLst>
          </p:nvPr>
        </p:nvGraphicFramePr>
        <p:xfrm>
          <a:off x="3434140" y="4724777"/>
          <a:ext cx="11191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9" name="方程式" r:id="rId16" imgW="482400" imgH="203040" progId="Equation.3">
                  <p:embed/>
                </p:oleObj>
              </mc:Choice>
              <mc:Fallback>
                <p:oleObj name="方程式" r:id="rId16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140" y="4724777"/>
                        <a:ext cx="1119187" cy="473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85959"/>
              </p:ext>
            </p:extLst>
          </p:nvPr>
        </p:nvGraphicFramePr>
        <p:xfrm>
          <a:off x="1389856" y="5498432"/>
          <a:ext cx="63642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0" name="方程式" r:id="rId18" imgW="2743200" imgH="241200" progId="Equation.3">
                  <p:embed/>
                </p:oleObj>
              </mc:Choice>
              <mc:Fallback>
                <p:oleObj name="方程式" r:id="rId18" imgW="2743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856" y="5498432"/>
                        <a:ext cx="6364288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16547"/>
              </p:ext>
            </p:extLst>
          </p:nvPr>
        </p:nvGraphicFramePr>
        <p:xfrm>
          <a:off x="7065963" y="6134100"/>
          <a:ext cx="1531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1" name="方程式" r:id="rId20" imgW="660240" imgH="177480" progId="Equation.3">
                  <p:embed/>
                </p:oleObj>
              </mc:Choice>
              <mc:Fallback>
                <p:oleObj name="方程式" r:id="rId20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6134100"/>
                        <a:ext cx="1531937" cy="41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972376"/>
              </p:ext>
            </p:extLst>
          </p:nvPr>
        </p:nvGraphicFramePr>
        <p:xfrm>
          <a:off x="1584203" y="1481101"/>
          <a:ext cx="3357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方程式" r:id="rId22" imgW="1447560" imgH="228600" progId="Equation.3">
                  <p:embed/>
                </p:oleObj>
              </mc:Choice>
              <mc:Fallback>
                <p:oleObj name="方程式" r:id="rId22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203" y="1481101"/>
                        <a:ext cx="3357562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202159"/>
              </p:ext>
            </p:extLst>
          </p:nvPr>
        </p:nvGraphicFramePr>
        <p:xfrm>
          <a:off x="5158630" y="100013"/>
          <a:ext cx="2473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方程式" r:id="rId24" imgW="1066680" imgH="228600" progId="Equation.3">
                  <p:embed/>
                </p:oleObj>
              </mc:Choice>
              <mc:Fallback>
                <p:oleObj name="方程式" r:id="rId24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630" y="100013"/>
                        <a:ext cx="2473325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8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Complete Response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4" y="365126"/>
            <a:ext cx="2668963" cy="1694211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615173"/>
              </p:ext>
            </p:extLst>
          </p:nvPr>
        </p:nvGraphicFramePr>
        <p:xfrm>
          <a:off x="628650" y="1926444"/>
          <a:ext cx="790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1" name="方程式" r:id="rId4" imgW="317160" imgH="177480" progId="Equation.3">
                  <p:embed/>
                </p:oleObj>
              </mc:Choice>
              <mc:Fallback>
                <p:oleObj name="方程式" r:id="rId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926444"/>
                        <a:ext cx="7905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01" y="2369639"/>
            <a:ext cx="4183399" cy="174558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2387" y="2369356"/>
            <a:ext cx="3790950" cy="1714500"/>
          </a:xfrm>
          <a:prstGeom prst="rect">
            <a:avLst/>
          </a:prstGeom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71697"/>
              </p:ext>
            </p:extLst>
          </p:nvPr>
        </p:nvGraphicFramePr>
        <p:xfrm>
          <a:off x="4612387" y="1926444"/>
          <a:ext cx="917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2" name="方程式" r:id="rId8" imgW="368280" imgH="177480" progId="Equation.3">
                  <p:embed/>
                </p:oleObj>
              </mc:Choice>
              <mc:Fallback>
                <p:oleObj name="方程式" r:id="rId8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387" y="1926444"/>
                        <a:ext cx="9175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396370"/>
              </p:ext>
            </p:extLst>
          </p:nvPr>
        </p:nvGraphicFramePr>
        <p:xfrm>
          <a:off x="4836977" y="4042276"/>
          <a:ext cx="3341769" cy="7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3" name="方程式" r:id="rId10" imgW="1790640" imgH="419040" progId="Equation.3">
                  <p:embed/>
                </p:oleObj>
              </mc:Choice>
              <mc:Fallback>
                <p:oleObj name="方程式" r:id="rId10" imgW="1790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977" y="4042276"/>
                        <a:ext cx="3341769" cy="782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77296"/>
              </p:ext>
            </p:extLst>
          </p:nvPr>
        </p:nvGraphicFramePr>
        <p:xfrm>
          <a:off x="1259931" y="4900947"/>
          <a:ext cx="6407161" cy="887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4" name="方程式" r:id="rId12" imgW="3213000" imgH="444240" progId="Equation.3">
                  <p:embed/>
                </p:oleObj>
              </mc:Choice>
              <mc:Fallback>
                <p:oleObj name="方程式" r:id="rId12" imgW="3213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931" y="4900947"/>
                        <a:ext cx="6407161" cy="8871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65696"/>
              </p:ext>
            </p:extLst>
          </p:nvPr>
        </p:nvGraphicFramePr>
        <p:xfrm>
          <a:off x="8193008" y="2980167"/>
          <a:ext cx="2603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5" name="方程式" r:id="rId14" imgW="139680" imgH="139680" progId="Equation.3">
                  <p:embed/>
                </p:oleObj>
              </mc:Choice>
              <mc:Fallback>
                <p:oleObj name="方程式" r:id="rId1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08" y="2980167"/>
                        <a:ext cx="260350" cy="261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76080"/>
              </p:ext>
            </p:extLst>
          </p:nvPr>
        </p:nvGraphicFramePr>
        <p:xfrm>
          <a:off x="8204121" y="3573086"/>
          <a:ext cx="236537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方程式" r:id="rId16" imgW="126720" imgH="75960" progId="Equation.3">
                  <p:embed/>
                </p:oleObj>
              </mc:Choice>
              <mc:Fallback>
                <p:oleObj name="方程式" r:id="rId1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121" y="3573086"/>
                        <a:ext cx="236537" cy="142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362959"/>
              </p:ext>
            </p:extLst>
          </p:nvPr>
        </p:nvGraphicFramePr>
        <p:xfrm>
          <a:off x="8453358" y="3169861"/>
          <a:ext cx="2841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方程式" r:id="rId18" imgW="152280" imgH="215640" progId="Equation.3">
                  <p:embed/>
                </p:oleObj>
              </mc:Choice>
              <mc:Fallback>
                <p:oleObj name="方程式" r:id="rId1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358" y="3169861"/>
                        <a:ext cx="284162" cy="403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66884"/>
              </p:ext>
            </p:extLst>
          </p:nvPr>
        </p:nvGraphicFramePr>
        <p:xfrm>
          <a:off x="1310737" y="6001632"/>
          <a:ext cx="790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方程式" r:id="rId20" imgW="317160" imgH="177480" progId="Equation.3">
                  <p:embed/>
                </p:oleObj>
              </mc:Choice>
              <mc:Fallback>
                <p:oleObj name="方程式" r:id="rId20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737" y="6001632"/>
                        <a:ext cx="7905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16410"/>
              </p:ext>
            </p:extLst>
          </p:nvPr>
        </p:nvGraphicFramePr>
        <p:xfrm>
          <a:off x="2371812" y="5974921"/>
          <a:ext cx="3475186" cy="52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方程式" r:id="rId21" imgW="1498320" imgH="228600" progId="Equation.3">
                  <p:embed/>
                </p:oleObj>
              </mc:Choice>
              <mc:Fallback>
                <p:oleObj name="方程式" r:id="rId21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812" y="5974921"/>
                        <a:ext cx="3475186" cy="5296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5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Complete Response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4" y="365126"/>
            <a:ext cx="2668963" cy="1694211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628650" y="1926444"/>
          <a:ext cx="790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1" name="方程式" r:id="rId4" imgW="317160" imgH="177480" progId="Equation.3">
                  <p:embed/>
                </p:oleObj>
              </mc:Choice>
              <mc:Fallback>
                <p:oleObj name="方程式" r:id="rId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926444"/>
                        <a:ext cx="7905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01" y="2369639"/>
            <a:ext cx="4183399" cy="174558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2387" y="2369356"/>
            <a:ext cx="3790950" cy="1714500"/>
          </a:xfrm>
          <a:prstGeom prst="rect">
            <a:avLst/>
          </a:prstGeom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4612387" y="1926444"/>
          <a:ext cx="917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2" name="方程式" r:id="rId8" imgW="368280" imgH="177480" progId="Equation.3">
                  <p:embed/>
                </p:oleObj>
              </mc:Choice>
              <mc:Fallback>
                <p:oleObj name="方程式" r:id="rId8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387" y="1926444"/>
                        <a:ext cx="9175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8193008" y="2980167"/>
          <a:ext cx="2603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3" name="方程式" r:id="rId10" imgW="139680" imgH="139680" progId="Equation.3">
                  <p:embed/>
                </p:oleObj>
              </mc:Choice>
              <mc:Fallback>
                <p:oleObj name="方程式" r:id="rId1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08" y="2980167"/>
                        <a:ext cx="260350" cy="261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8204121" y="3573086"/>
          <a:ext cx="236537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4" name="方程式" r:id="rId12" imgW="126720" imgH="75960" progId="Equation.3">
                  <p:embed/>
                </p:oleObj>
              </mc:Choice>
              <mc:Fallback>
                <p:oleObj name="方程式" r:id="rId12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121" y="3573086"/>
                        <a:ext cx="236537" cy="142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8453358" y="3169861"/>
          <a:ext cx="2841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5" name="方程式" r:id="rId14" imgW="152280" imgH="215640" progId="Equation.3">
                  <p:embed/>
                </p:oleObj>
              </mc:Choice>
              <mc:Fallback>
                <p:oleObj name="方程式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358" y="3169861"/>
                        <a:ext cx="284162" cy="403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69742"/>
              </p:ext>
            </p:extLst>
          </p:nvPr>
        </p:nvGraphicFramePr>
        <p:xfrm>
          <a:off x="628650" y="4063875"/>
          <a:ext cx="3475186" cy="52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6" name="方程式" r:id="rId16" imgW="1498320" imgH="228600" progId="Equation.3">
                  <p:embed/>
                </p:oleObj>
              </mc:Choice>
              <mc:Fallback>
                <p:oleObj name="方程式" r:id="rId16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063875"/>
                        <a:ext cx="3475186" cy="5296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663230" y="4786202"/>
            <a:ext cx="232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Initial Condition:</a:t>
            </a:r>
            <a:endParaRPr lang="zh-TW" altLang="en-US" sz="2400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634841"/>
              </p:ext>
            </p:extLst>
          </p:nvPr>
        </p:nvGraphicFramePr>
        <p:xfrm>
          <a:off x="3468593" y="5247867"/>
          <a:ext cx="41227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7" name="方程式" r:id="rId18" imgW="1777680" imgH="228600" progId="Equation.3">
                  <p:embed/>
                </p:oleObj>
              </mc:Choice>
              <mc:Fallback>
                <p:oleObj name="方程式" r:id="rId18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593" y="5247867"/>
                        <a:ext cx="4122737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274503"/>
              </p:ext>
            </p:extLst>
          </p:nvPr>
        </p:nvGraphicFramePr>
        <p:xfrm>
          <a:off x="3468593" y="5905483"/>
          <a:ext cx="2590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8" name="方程式" r:id="rId20" imgW="1117440" imgH="228600" progId="Equation.3">
                  <p:embed/>
                </p:oleObj>
              </mc:Choice>
              <mc:Fallback>
                <p:oleObj name="方程式" r:id="rId20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593" y="5905483"/>
                        <a:ext cx="2590800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16207"/>
              </p:ext>
            </p:extLst>
          </p:nvPr>
        </p:nvGraphicFramePr>
        <p:xfrm>
          <a:off x="2351088" y="1512888"/>
          <a:ext cx="1560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9" name="方程式" r:id="rId22" imgW="672840" imgH="228600" progId="Equation.3">
                  <p:embed/>
                </p:oleObj>
              </mc:Choice>
              <mc:Fallback>
                <p:oleObj name="方程式" r:id="rId22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512888"/>
                        <a:ext cx="1560512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2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 Response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4" y="365126"/>
            <a:ext cx="2668963" cy="1694211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10623"/>
              </p:ext>
            </p:extLst>
          </p:nvPr>
        </p:nvGraphicFramePr>
        <p:xfrm>
          <a:off x="628650" y="1926444"/>
          <a:ext cx="790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5" name="方程式" r:id="rId4" imgW="317160" imgH="177480" progId="Equation.3">
                  <p:embed/>
                </p:oleObj>
              </mc:Choice>
              <mc:Fallback>
                <p:oleObj name="方程式" r:id="rId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926444"/>
                        <a:ext cx="7905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31" y="2369357"/>
            <a:ext cx="4028648" cy="166020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6514" y="2285058"/>
            <a:ext cx="3924300" cy="1828800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98988"/>
              </p:ext>
            </p:extLst>
          </p:nvPr>
        </p:nvGraphicFramePr>
        <p:xfrm>
          <a:off x="8193008" y="2980167"/>
          <a:ext cx="2603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6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08" y="2980167"/>
                        <a:ext cx="260350" cy="261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962936"/>
              </p:ext>
            </p:extLst>
          </p:nvPr>
        </p:nvGraphicFramePr>
        <p:xfrm>
          <a:off x="8204121" y="3573086"/>
          <a:ext cx="236537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7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121" y="3573086"/>
                        <a:ext cx="236537" cy="142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54177"/>
              </p:ext>
            </p:extLst>
          </p:nvPr>
        </p:nvGraphicFramePr>
        <p:xfrm>
          <a:off x="8453358" y="3169861"/>
          <a:ext cx="2841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8" name="方程式" r:id="rId12" imgW="152280" imgH="215640" progId="Equation.3">
                  <p:embed/>
                </p:oleObj>
              </mc:Choice>
              <mc:Fallback>
                <p:oleObj name="方程式" r:id="rId12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358" y="3169861"/>
                        <a:ext cx="284162" cy="403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095517"/>
              </p:ext>
            </p:extLst>
          </p:nvPr>
        </p:nvGraphicFramePr>
        <p:xfrm>
          <a:off x="1044898" y="4280663"/>
          <a:ext cx="10112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9" name="方程式" r:id="rId14" imgW="406080" imgH="177480" progId="Equation.3">
                  <p:embed/>
                </p:oleObj>
              </mc:Choice>
              <mc:Fallback>
                <p:oleObj name="方程式" r:id="rId14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98" y="4280663"/>
                        <a:ext cx="101123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2194571" y="4286784"/>
            <a:ext cx="28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Reach steady state</a:t>
            </a:r>
            <a:endParaRPr lang="zh-TW" altLang="en-US" sz="2400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999281"/>
              </p:ext>
            </p:extLst>
          </p:nvPr>
        </p:nvGraphicFramePr>
        <p:xfrm>
          <a:off x="1419225" y="4735845"/>
          <a:ext cx="686276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0" name="方程式" r:id="rId16" imgW="3441600" imgH="444240" progId="Equation.3">
                  <p:embed/>
                </p:oleObj>
              </mc:Choice>
              <mc:Fallback>
                <p:oleObj name="方程式" r:id="rId16" imgW="3441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4735845"/>
                        <a:ext cx="6862762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677121"/>
              </p:ext>
            </p:extLst>
          </p:nvPr>
        </p:nvGraphicFramePr>
        <p:xfrm>
          <a:off x="1044898" y="5921190"/>
          <a:ext cx="10112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方程式" r:id="rId18" imgW="406080" imgH="177480" progId="Equation.3">
                  <p:embed/>
                </p:oleObj>
              </mc:Choice>
              <mc:Fallback>
                <p:oleObj name="方程式" r:id="rId18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98" y="5921190"/>
                        <a:ext cx="101123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478310"/>
              </p:ext>
            </p:extLst>
          </p:nvPr>
        </p:nvGraphicFramePr>
        <p:xfrm>
          <a:off x="2206625" y="5878513"/>
          <a:ext cx="38877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方程式" r:id="rId19" imgW="1676160" imgH="228600" progId="Equation.3">
                  <p:embed/>
                </p:oleObj>
              </mc:Choice>
              <mc:Fallback>
                <p:oleObj name="方程式" r:id="rId19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5878513"/>
                        <a:ext cx="3887788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向右箭號 17"/>
          <p:cNvSpPr/>
          <p:nvPr/>
        </p:nvSpPr>
        <p:spPr>
          <a:xfrm flipH="1">
            <a:off x="6140627" y="5858014"/>
            <a:ext cx="511444" cy="5811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652071" y="5671547"/>
            <a:ext cx="162991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Forced </a:t>
            </a:r>
          </a:p>
          <a:p>
            <a:pPr algn="ctr"/>
            <a:r>
              <a:rPr lang="en-US" altLang="zh-TW" sz="2400" dirty="0" smtClean="0"/>
              <a:t>Response</a:t>
            </a:r>
            <a:endParaRPr lang="zh-TW" altLang="en-US" sz="24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05435"/>
              </p:ext>
            </p:extLst>
          </p:nvPr>
        </p:nvGraphicFramePr>
        <p:xfrm>
          <a:off x="2351088" y="1512888"/>
          <a:ext cx="1560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3" name="方程式" r:id="rId21" imgW="672840" imgH="228600" progId="Equation.3">
                  <p:embed/>
                </p:oleObj>
              </mc:Choice>
              <mc:Fallback>
                <p:oleObj name="方程式" r:id="rId21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512888"/>
                        <a:ext cx="1560512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5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 Response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4" y="365126"/>
            <a:ext cx="2668963" cy="1694211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27725"/>
              </p:ext>
            </p:extLst>
          </p:nvPr>
        </p:nvGraphicFramePr>
        <p:xfrm>
          <a:off x="628650" y="1926444"/>
          <a:ext cx="790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方程式" r:id="rId4" imgW="317160" imgH="177480" progId="Equation.3">
                  <p:embed/>
                </p:oleObj>
              </mc:Choice>
              <mc:Fallback>
                <p:oleObj name="方程式" r:id="rId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926444"/>
                        <a:ext cx="7905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31" y="2369357"/>
            <a:ext cx="4028648" cy="166020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6514" y="2285058"/>
            <a:ext cx="3924300" cy="1828800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231571"/>
              </p:ext>
            </p:extLst>
          </p:nvPr>
        </p:nvGraphicFramePr>
        <p:xfrm>
          <a:off x="8193008" y="2980167"/>
          <a:ext cx="2603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7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08" y="2980167"/>
                        <a:ext cx="260350" cy="261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08672"/>
              </p:ext>
            </p:extLst>
          </p:nvPr>
        </p:nvGraphicFramePr>
        <p:xfrm>
          <a:off x="8204121" y="3573086"/>
          <a:ext cx="236537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8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121" y="3573086"/>
                        <a:ext cx="236537" cy="142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99153"/>
              </p:ext>
            </p:extLst>
          </p:nvPr>
        </p:nvGraphicFramePr>
        <p:xfrm>
          <a:off x="8453358" y="3169861"/>
          <a:ext cx="2841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9" name="方程式" r:id="rId12" imgW="152280" imgH="215640" progId="Equation.3">
                  <p:embed/>
                </p:oleObj>
              </mc:Choice>
              <mc:Fallback>
                <p:oleObj name="方程式" r:id="rId12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358" y="3169861"/>
                        <a:ext cx="284162" cy="403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467049" y="4108517"/>
            <a:ext cx="28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Natural Response:</a:t>
            </a:r>
            <a:endParaRPr lang="zh-TW" altLang="en-US" sz="2400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98080"/>
              </p:ext>
            </p:extLst>
          </p:nvPr>
        </p:nvGraphicFramePr>
        <p:xfrm>
          <a:off x="1425268" y="4542035"/>
          <a:ext cx="20034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0" name="方程式" r:id="rId14" imgW="863280" imgH="342720" progId="Equation.3">
                  <p:embed/>
                </p:oleObj>
              </mc:Choice>
              <mc:Fallback>
                <p:oleObj name="方程式" r:id="rId14" imgW="863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68" y="4542035"/>
                        <a:ext cx="2003425" cy="795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81598"/>
              </p:ext>
            </p:extLst>
          </p:nvPr>
        </p:nvGraphicFramePr>
        <p:xfrm>
          <a:off x="4959443" y="4864662"/>
          <a:ext cx="32988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1" name="方程式" r:id="rId16" imgW="1422360" imgH="177480" progId="Equation.3">
                  <p:embed/>
                </p:oleObj>
              </mc:Choice>
              <mc:Fallback>
                <p:oleObj name="方程式" r:id="rId16" imgW="1422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443" y="4864662"/>
                        <a:ext cx="3298825" cy="411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568794"/>
              </p:ext>
            </p:extLst>
          </p:nvPr>
        </p:nvGraphicFramePr>
        <p:xfrm>
          <a:off x="3405269" y="4792526"/>
          <a:ext cx="12080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2" name="方程式" r:id="rId18" imgW="520560" imgH="203040" progId="Equation.3">
                  <p:embed/>
                </p:oleObj>
              </mc:Choice>
              <mc:Fallback>
                <p:oleObj name="方程式" r:id="rId18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269" y="4792526"/>
                        <a:ext cx="1208088" cy="473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05435"/>
              </p:ext>
            </p:extLst>
          </p:nvPr>
        </p:nvGraphicFramePr>
        <p:xfrm>
          <a:off x="2351088" y="1512888"/>
          <a:ext cx="1560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3" name="方程式" r:id="rId20" imgW="672840" imgH="228600" progId="Equation.3">
                  <p:embed/>
                </p:oleObj>
              </mc:Choice>
              <mc:Fallback>
                <p:oleObj name="方程式" r:id="rId20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512888"/>
                        <a:ext cx="1560512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59114"/>
              </p:ext>
            </p:extLst>
          </p:nvPr>
        </p:nvGraphicFramePr>
        <p:xfrm>
          <a:off x="1088929" y="5552776"/>
          <a:ext cx="6924676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4" name="方程式" r:id="rId22" imgW="2984400" imgH="241200" progId="Equation.3">
                  <p:embed/>
                </p:oleObj>
              </mc:Choice>
              <mc:Fallback>
                <p:oleObj name="方程式" r:id="rId22" imgW="2984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929" y="5552776"/>
                        <a:ext cx="6924676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49811"/>
              </p:ext>
            </p:extLst>
          </p:nvPr>
        </p:nvGraphicFramePr>
        <p:xfrm>
          <a:off x="7152751" y="6133895"/>
          <a:ext cx="1355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5" name="方程式" r:id="rId24" imgW="583920" imgH="177480" progId="Equation.3">
                  <p:embed/>
                </p:oleObj>
              </mc:Choice>
              <mc:Fallback>
                <p:oleObj name="方程式" r:id="rId24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751" y="6133895"/>
                        <a:ext cx="1355725" cy="41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9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 Steady 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we care about AC steady state?</a:t>
            </a:r>
          </a:p>
          <a:p>
            <a:pPr lvl="1"/>
            <a:r>
              <a:rPr lang="en-US" altLang="zh-TW" dirty="0" smtClean="0"/>
              <a:t>Fourier Series/Fourier Transform</a:t>
            </a:r>
          </a:p>
          <a:p>
            <a:pPr lvl="1"/>
            <a:r>
              <a:rPr lang="en-US" altLang="zh-TW" dirty="0" smtClean="0"/>
              <a:t>Most waveforms are the sum of sinusoidal waves with different frequencies, amplitudes and phases</a:t>
            </a:r>
          </a:p>
          <a:p>
            <a:pPr lvl="1"/>
            <a:r>
              <a:rPr lang="en-US" altLang="zh-TW" dirty="0" smtClean="0"/>
              <a:t>Compute the steady state of each </a:t>
            </a:r>
            <a:r>
              <a:rPr lang="en-US" altLang="zh-TW" dirty="0"/>
              <a:t>sinusoidal </a:t>
            </a:r>
            <a:r>
              <a:rPr lang="en-US" altLang="zh-TW" dirty="0" smtClean="0"/>
              <a:t>wave</a:t>
            </a:r>
          </a:p>
          <a:p>
            <a:pPr lvl="1"/>
            <a:r>
              <a:rPr lang="en-US" altLang="zh-TW" dirty="0" smtClean="0"/>
              <a:t>Obtaining the final </a:t>
            </a:r>
            <a:r>
              <a:rPr lang="en-US" altLang="zh-TW" dirty="0"/>
              <a:t>steady state </a:t>
            </a:r>
            <a:r>
              <a:rPr lang="en-US" altLang="zh-TW" dirty="0" smtClean="0"/>
              <a:t>by superposition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 Response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609" y="1690689"/>
            <a:ext cx="3520782" cy="223493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3632" y="4193746"/>
            <a:ext cx="363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Summarizing the results:</a:t>
            </a:r>
            <a:endParaRPr lang="zh-TW" altLang="en-US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419089"/>
              </p:ext>
            </p:extLst>
          </p:nvPr>
        </p:nvGraphicFramePr>
        <p:xfrm>
          <a:off x="1361322" y="4923538"/>
          <a:ext cx="64833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方程式" r:id="rId4" imgW="2793960" imgH="482400" progId="Equation.3">
                  <p:embed/>
                </p:oleObj>
              </mc:Choice>
              <mc:Fallback>
                <p:oleObj name="方程式" r:id="rId4" imgW="2793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22" y="4923538"/>
                        <a:ext cx="6483350" cy="1120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1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01" y="1027907"/>
            <a:ext cx="5456621" cy="329474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857" y="3377752"/>
            <a:ext cx="3452753" cy="33560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Three Terminal Network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45" y="3319140"/>
            <a:ext cx="2219325" cy="323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10" y="3718722"/>
            <a:ext cx="3949396" cy="30150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325" y="2992804"/>
            <a:ext cx="2236593" cy="3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6.20</a:t>
            </a:r>
          </a:p>
          <a:p>
            <a:r>
              <a:rPr lang="en-US" altLang="zh-TW" dirty="0" smtClean="0"/>
              <a:t>6.22</a:t>
            </a:r>
          </a:p>
          <a:p>
            <a:r>
              <a:rPr lang="en-US" altLang="zh-TW" dirty="0" smtClean="0"/>
              <a:t>6.24</a:t>
            </a:r>
          </a:p>
          <a:p>
            <a:r>
              <a:rPr lang="en-US" altLang="zh-TW" dirty="0" smtClean="0"/>
              <a:t>6.26</a:t>
            </a:r>
          </a:p>
          <a:p>
            <a:r>
              <a:rPr lang="en-US" altLang="zh-TW" dirty="0" smtClean="0"/>
              <a:t>6.36</a:t>
            </a:r>
            <a:r>
              <a:rPr lang="zh-TW" altLang="en-US" dirty="0" smtClean="0"/>
              <a:t> </a:t>
            </a:r>
            <a:r>
              <a:rPr lang="en-US" altLang="zh-TW" dirty="0" smtClean="0"/>
              <a:t>(b)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7356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6.20: 10, 0.002</a:t>
            </a:r>
            <a:endParaRPr lang="en-US" altLang="zh-TW" dirty="0"/>
          </a:p>
          <a:p>
            <a:r>
              <a:rPr lang="en-US" altLang="zh-TW" dirty="0" smtClean="0"/>
              <a:t>6.22: Z=10</a:t>
            </a:r>
            <a:r>
              <a:rPr lang="el-GR" altLang="zh-TW" dirty="0" smtClean="0"/>
              <a:t>Ω</a:t>
            </a:r>
            <a:r>
              <a:rPr lang="en-US" altLang="zh-TW" dirty="0" smtClean="0"/>
              <a:t>, v=40cos500t, i1=5.66cos(500t-45</a:t>
            </a:r>
            <a:r>
              <a:rPr lang="zh-TW" altLang="en-US" baseline="30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dirty="0" smtClean="0"/>
              <a:t>), i2=4cos(500t+90</a:t>
            </a:r>
            <a:r>
              <a:rPr lang="zh-TW" altLang="en-US" baseline="30000" dirty="0" smtClean="0">
                <a:latin typeface="新細明體" panose="02020500000000000000" pitchFamily="18" charset="-120"/>
              </a:rPr>
              <a:t>。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 smtClean="0"/>
              <a:t>6.24:Z=7.07&lt;-45,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=1.41cos(2000t+45</a:t>
            </a:r>
            <a:r>
              <a:rPr lang="zh-TW" altLang="en-US" baseline="30000" dirty="0">
                <a:latin typeface="新細明體" panose="02020500000000000000" pitchFamily="18" charset="-120"/>
              </a:rPr>
              <a:t> 。</a:t>
            </a:r>
            <a:r>
              <a:rPr lang="en-US" altLang="zh-TW" dirty="0" smtClean="0"/>
              <a:t>), </a:t>
            </a:r>
            <a:r>
              <a:rPr lang="en-US" altLang="zh-TW" dirty="0" err="1" smtClean="0"/>
              <a:t>vc</a:t>
            </a:r>
            <a:r>
              <a:rPr lang="en-US" altLang="zh-TW" dirty="0" smtClean="0"/>
              <a:t>=14.1cos(2000t-45</a:t>
            </a:r>
            <a:r>
              <a:rPr lang="zh-TW" altLang="en-US" baseline="30000" dirty="0">
                <a:latin typeface="新細明體" panose="02020500000000000000" pitchFamily="18" charset="-120"/>
              </a:rPr>
              <a:t>。</a:t>
            </a:r>
            <a:r>
              <a:rPr lang="en-US" altLang="zh-TW" dirty="0" smtClean="0"/>
              <a:t>), v1=10cos(2000t+90</a:t>
            </a:r>
            <a:r>
              <a:rPr lang="zh-TW" altLang="en-US" baseline="30000" dirty="0">
                <a:latin typeface="新細明體" panose="02020500000000000000" pitchFamily="18" charset="-120"/>
              </a:rPr>
              <a:t>。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 smtClean="0"/>
              <a:t>6.26:Z=18</a:t>
            </a:r>
            <a:r>
              <a:rPr lang="el-GR" altLang="zh-TW" dirty="0"/>
              <a:t> </a:t>
            </a:r>
            <a:r>
              <a:rPr lang="el-GR" altLang="zh-TW" dirty="0" smtClean="0"/>
              <a:t>Ω</a:t>
            </a:r>
            <a:r>
              <a:rPr lang="en-US" altLang="zh-TW" dirty="0" smtClean="0"/>
              <a:t>, v=36cos2000t, </a:t>
            </a:r>
            <a:r>
              <a:rPr lang="en-US" altLang="zh-TW" dirty="0" err="1" smtClean="0"/>
              <a:t>iL</a:t>
            </a:r>
            <a:r>
              <a:rPr lang="en-US" altLang="zh-TW" dirty="0" smtClean="0"/>
              <a:t>=2cos(2000t-90</a:t>
            </a:r>
            <a:r>
              <a:rPr lang="zh-TW" altLang="en-US" baseline="30000" dirty="0">
                <a:latin typeface="新細明體" panose="02020500000000000000" pitchFamily="18" charset="-120"/>
              </a:rPr>
              <a:t>。</a:t>
            </a:r>
            <a:r>
              <a:rPr lang="en-US" altLang="zh-TW" dirty="0" smtClean="0"/>
              <a:t>), i2=2.83cos(2000t+45</a:t>
            </a:r>
            <a:r>
              <a:rPr lang="zh-TW" altLang="en-US" baseline="30000" dirty="0" smtClean="0">
                <a:latin typeface="新細明體" panose="02020500000000000000" pitchFamily="18" charset="-120"/>
              </a:rPr>
              <a:t>。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6.36</a:t>
            </a:r>
            <a:r>
              <a:rPr lang="zh-TW" altLang="en-US" dirty="0" smtClean="0"/>
              <a:t> </a:t>
            </a:r>
            <a:r>
              <a:rPr lang="en-US" altLang="zh-TW" dirty="0" smtClean="0"/>
              <a:t>(b):</a:t>
            </a:r>
            <a:r>
              <a:rPr lang="zh-TW" altLang="en-US" dirty="0" smtClean="0"/>
              <a:t> </a:t>
            </a:r>
            <a:r>
              <a:rPr lang="en-US" altLang="zh-TW" dirty="0" smtClean="0"/>
              <a:t>L=12mH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6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6.3</a:t>
            </a:r>
            <a:endParaRPr lang="zh-TW" altLang="en-US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79909"/>
              </p:ext>
            </p:extLst>
          </p:nvPr>
        </p:nvGraphicFramePr>
        <p:xfrm>
          <a:off x="5443615" y="1749459"/>
          <a:ext cx="3389294" cy="49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" name="方程式" r:id="rId4" imgW="1562040" imgH="228600" progId="Equation.3">
                  <p:embed/>
                </p:oleObj>
              </mc:Choice>
              <mc:Fallback>
                <p:oleObj name="方程式" r:id="rId4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615" y="1749459"/>
                        <a:ext cx="3389294" cy="4971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64918"/>
              </p:ext>
            </p:extLst>
          </p:nvPr>
        </p:nvGraphicFramePr>
        <p:xfrm>
          <a:off x="610346" y="1874767"/>
          <a:ext cx="443706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6" name="方程式" r:id="rId6" imgW="1917360" imgH="393480" progId="Equation.3">
                  <p:embed/>
                </p:oleObj>
              </mc:Choice>
              <mc:Fallback>
                <p:oleObj name="方程式" r:id="rId6" imgW="1917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46" y="1874767"/>
                        <a:ext cx="4437062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08428"/>
              </p:ext>
            </p:extLst>
          </p:nvPr>
        </p:nvGraphicFramePr>
        <p:xfrm>
          <a:off x="610346" y="2912895"/>
          <a:ext cx="7051676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7" name="方程式" r:id="rId8" imgW="3047760" imgH="241200" progId="Equation.3">
                  <p:embed/>
                </p:oleObj>
              </mc:Choice>
              <mc:Fallback>
                <p:oleObj name="方程式" r:id="rId8" imgW="3047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46" y="2912895"/>
                        <a:ext cx="7051676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71246"/>
              </p:ext>
            </p:extLst>
          </p:nvPr>
        </p:nvGraphicFramePr>
        <p:xfrm>
          <a:off x="2440305" y="3473280"/>
          <a:ext cx="2997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8" name="方程式" r:id="rId10" imgW="1295280" imgH="228600" progId="Equation.3">
                  <p:embed/>
                </p:oleObj>
              </mc:Choice>
              <mc:Fallback>
                <p:oleObj name="方程式" r:id="rId10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305" y="3473280"/>
                        <a:ext cx="299720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559730"/>
              </p:ext>
            </p:extLst>
          </p:nvPr>
        </p:nvGraphicFramePr>
        <p:xfrm>
          <a:off x="5563505" y="3473281"/>
          <a:ext cx="2997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9" name="方程式" r:id="rId12" imgW="1295280" imgH="228600" progId="Equation.3">
                  <p:embed/>
                </p:oleObj>
              </mc:Choice>
              <mc:Fallback>
                <p:oleObj name="方程式" r:id="rId12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505" y="3473281"/>
                        <a:ext cx="299720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722465"/>
              </p:ext>
            </p:extLst>
          </p:nvPr>
        </p:nvGraphicFramePr>
        <p:xfrm>
          <a:off x="588976" y="4237136"/>
          <a:ext cx="2379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0" name="方程式" r:id="rId14" imgW="1028520" imgH="228600" progId="Equation.3">
                  <p:embed/>
                </p:oleObj>
              </mc:Choice>
              <mc:Fallback>
                <p:oleObj name="方程式" r:id="rId14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76" y="4237136"/>
                        <a:ext cx="2379663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756779"/>
              </p:ext>
            </p:extLst>
          </p:nvPr>
        </p:nvGraphicFramePr>
        <p:xfrm>
          <a:off x="2940439" y="4222622"/>
          <a:ext cx="56102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1" name="方程式" r:id="rId16" imgW="2425680" imgH="228600" progId="Equation.3">
                  <p:embed/>
                </p:oleObj>
              </mc:Choice>
              <mc:Fallback>
                <p:oleObj name="方程式" r:id="rId16" imgW="2425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439" y="4222622"/>
                        <a:ext cx="561022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690008"/>
              </p:ext>
            </p:extLst>
          </p:nvPr>
        </p:nvGraphicFramePr>
        <p:xfrm>
          <a:off x="961723" y="4856382"/>
          <a:ext cx="7551733" cy="9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2" name="方程式" r:id="rId18" imgW="4051080" imgH="482400" progId="Equation.3">
                  <p:embed/>
                </p:oleObj>
              </mc:Choice>
              <mc:Fallback>
                <p:oleObj name="方程式" r:id="rId18" imgW="4051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23" y="4856382"/>
                        <a:ext cx="7551733" cy="902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41"/>
              </p:ext>
            </p:extLst>
          </p:nvPr>
        </p:nvGraphicFramePr>
        <p:xfrm>
          <a:off x="2407832" y="5697106"/>
          <a:ext cx="10652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" name="方程式" r:id="rId20" imgW="571320" imgH="203040" progId="Equation.3">
                  <p:embed/>
                </p:oleObj>
              </mc:Choice>
              <mc:Fallback>
                <p:oleObj name="方程式" r:id="rId20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832" y="5697106"/>
                        <a:ext cx="1065213" cy="379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83969"/>
              </p:ext>
            </p:extLst>
          </p:nvPr>
        </p:nvGraphicFramePr>
        <p:xfrm>
          <a:off x="5517506" y="5658231"/>
          <a:ext cx="1041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4" name="方程式" r:id="rId22" imgW="558720" imgH="203040" progId="Equation.3">
                  <p:embed/>
                </p:oleObj>
              </mc:Choice>
              <mc:Fallback>
                <p:oleObj name="方程式" r:id="rId22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506" y="5658231"/>
                        <a:ext cx="1041400" cy="379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629782"/>
              </p:ext>
            </p:extLst>
          </p:nvPr>
        </p:nvGraphicFramePr>
        <p:xfrm>
          <a:off x="1554176" y="5492337"/>
          <a:ext cx="4492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5" name="方程式" r:id="rId24" imgW="241200" imgH="177480" progId="Equation.3">
                  <p:embed/>
                </p:oleObj>
              </mc:Choice>
              <mc:Fallback>
                <p:oleObj name="方程式" r:id="rId24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76" y="5492337"/>
                        <a:ext cx="449262" cy="331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54187"/>
              </p:ext>
            </p:extLst>
          </p:nvPr>
        </p:nvGraphicFramePr>
        <p:xfrm>
          <a:off x="1039031" y="6106161"/>
          <a:ext cx="34083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6" name="方程式" r:id="rId26" imgW="1473120" imgH="228600" progId="Equation.3">
                  <p:embed/>
                </p:oleObj>
              </mc:Choice>
              <mc:Fallback>
                <p:oleObj name="方程式" r:id="rId26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31" y="6106161"/>
                        <a:ext cx="3408363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圖片 3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66741" y="84600"/>
            <a:ext cx="3174459" cy="17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6.4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77" y="230190"/>
            <a:ext cx="3286123" cy="146049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82663"/>
              </p:ext>
            </p:extLst>
          </p:nvPr>
        </p:nvGraphicFramePr>
        <p:xfrm>
          <a:off x="5378860" y="1690689"/>
          <a:ext cx="24257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" name="方程式" r:id="rId4" imgW="1117440" imgH="215640" progId="Equation.3">
                  <p:embed/>
                </p:oleObj>
              </mc:Choice>
              <mc:Fallback>
                <p:oleObj name="方程式" r:id="rId4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860" y="1690689"/>
                        <a:ext cx="2425700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12708"/>
              </p:ext>
            </p:extLst>
          </p:nvPr>
        </p:nvGraphicFramePr>
        <p:xfrm>
          <a:off x="520240" y="1893715"/>
          <a:ext cx="2232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" name="方程式" r:id="rId6" imgW="1028520" imgH="228600" progId="Equation.3">
                  <p:embed/>
                </p:oleObj>
              </mc:Choice>
              <mc:Fallback>
                <p:oleObj name="方程式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40" y="1893715"/>
                        <a:ext cx="2232025" cy="495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7355"/>
              </p:ext>
            </p:extLst>
          </p:nvPr>
        </p:nvGraphicFramePr>
        <p:xfrm>
          <a:off x="2752265" y="1685017"/>
          <a:ext cx="21764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" name="方程式" r:id="rId8" imgW="1002960" imgH="393480" progId="Equation.3">
                  <p:embed/>
                </p:oleObj>
              </mc:Choice>
              <mc:Fallback>
                <p:oleObj name="方程式" r:id="rId8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265" y="1685017"/>
                        <a:ext cx="2176462" cy="852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559228"/>
              </p:ext>
            </p:extLst>
          </p:nvPr>
        </p:nvGraphicFramePr>
        <p:xfrm>
          <a:off x="805781" y="2537939"/>
          <a:ext cx="41878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" name="方程式" r:id="rId10" imgW="1930320" imgH="215640" progId="Equation.3">
                  <p:embed/>
                </p:oleObj>
              </mc:Choice>
              <mc:Fallback>
                <p:oleObj name="方程式" r:id="rId10" imgW="1930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81" y="2537939"/>
                        <a:ext cx="41878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784919"/>
              </p:ext>
            </p:extLst>
          </p:nvPr>
        </p:nvGraphicFramePr>
        <p:xfrm>
          <a:off x="1967806" y="3088065"/>
          <a:ext cx="5921842" cy="173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" name="方程式" r:id="rId12" imgW="2527200" imgH="825480" progId="Equation.3">
                  <p:embed/>
                </p:oleObj>
              </mc:Choice>
              <mc:Fallback>
                <p:oleObj name="方程式" r:id="rId12" imgW="252720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806" y="3088065"/>
                        <a:ext cx="5921842" cy="17387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85164"/>
              </p:ext>
            </p:extLst>
          </p:nvPr>
        </p:nvGraphicFramePr>
        <p:xfrm>
          <a:off x="2764269" y="5018326"/>
          <a:ext cx="2386883" cy="389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0" name="方程式" r:id="rId14" imgW="977760" imgH="177480" progId="Equation.3">
                  <p:embed/>
                </p:oleObj>
              </mc:Choice>
              <mc:Fallback>
                <p:oleObj name="方程式" r:id="rId14" imgW="977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269" y="5018326"/>
                        <a:ext cx="2386883" cy="3894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00438"/>
              </p:ext>
            </p:extLst>
          </p:nvPr>
        </p:nvGraphicFramePr>
        <p:xfrm>
          <a:off x="2484152" y="5469671"/>
          <a:ext cx="26670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" name="方程式" r:id="rId16" imgW="1091880" imgH="177480" progId="Equation.3">
                  <p:embed/>
                </p:oleObj>
              </mc:Choice>
              <mc:Fallback>
                <p:oleObj name="方程式" r:id="rId16" imgW="1091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152" y="5469671"/>
                        <a:ext cx="2667000" cy="388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50380"/>
              </p:ext>
            </p:extLst>
          </p:nvPr>
        </p:nvGraphicFramePr>
        <p:xfrm>
          <a:off x="5599236" y="5469670"/>
          <a:ext cx="9302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2" name="方程式" r:id="rId18" imgW="380880" imgH="177480" progId="Equation.3">
                  <p:embed/>
                </p:oleObj>
              </mc:Choice>
              <mc:Fallback>
                <p:oleObj name="方程式" r:id="rId18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236" y="5469670"/>
                        <a:ext cx="930275" cy="388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7002"/>
              </p:ext>
            </p:extLst>
          </p:nvPr>
        </p:nvGraphicFramePr>
        <p:xfrm>
          <a:off x="5599236" y="5017285"/>
          <a:ext cx="10556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" name="方程式" r:id="rId20" imgW="431640" imgH="164880" progId="Equation.3">
                  <p:embed/>
                </p:oleObj>
              </mc:Choice>
              <mc:Fallback>
                <p:oleObj name="方程式" r:id="rId20" imgW="4316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236" y="5017285"/>
                        <a:ext cx="1055688" cy="361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941000"/>
              </p:ext>
            </p:extLst>
          </p:nvPr>
        </p:nvGraphicFramePr>
        <p:xfrm>
          <a:off x="832768" y="6064921"/>
          <a:ext cx="41608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4" name="方程式" r:id="rId22" imgW="1917360" imgH="215640" progId="Equation.3">
                  <p:embed/>
                </p:oleObj>
              </mc:Choice>
              <mc:Fallback>
                <p:oleObj name="方程式" r:id="rId22" imgW="1917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68" y="6064921"/>
                        <a:ext cx="4160838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17895"/>
              </p:ext>
            </p:extLst>
          </p:nvPr>
        </p:nvGraphicFramePr>
        <p:xfrm>
          <a:off x="5057106" y="6036347"/>
          <a:ext cx="31956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5" name="方程式" r:id="rId24" imgW="1473120" imgH="228600" progId="Equation.3">
                  <p:embed/>
                </p:oleObj>
              </mc:Choice>
              <mc:Fallback>
                <p:oleObj name="方程式" r:id="rId24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106" y="6036347"/>
                        <a:ext cx="3195637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9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6.4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77" y="230190"/>
            <a:ext cx="3286123" cy="146049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787800"/>
              </p:ext>
            </p:extLst>
          </p:nvPr>
        </p:nvGraphicFramePr>
        <p:xfrm>
          <a:off x="5378860" y="1690689"/>
          <a:ext cx="24257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2" name="方程式" r:id="rId5" imgW="1117440" imgH="215640" progId="Equation.3">
                  <p:embed/>
                </p:oleObj>
              </mc:Choice>
              <mc:Fallback>
                <p:oleObj name="方程式" r:id="rId5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860" y="1690689"/>
                        <a:ext cx="2425700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817210"/>
              </p:ext>
            </p:extLst>
          </p:nvPr>
        </p:nvGraphicFramePr>
        <p:xfrm>
          <a:off x="520240" y="1893715"/>
          <a:ext cx="2232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3" name="方程式" r:id="rId7" imgW="1028520" imgH="228600" progId="Equation.3">
                  <p:embed/>
                </p:oleObj>
              </mc:Choice>
              <mc:Fallback>
                <p:oleObj name="方程式" r:id="rId7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40" y="1893715"/>
                        <a:ext cx="2232025" cy="495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34721"/>
              </p:ext>
            </p:extLst>
          </p:nvPr>
        </p:nvGraphicFramePr>
        <p:xfrm>
          <a:off x="2752265" y="1685017"/>
          <a:ext cx="21764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4" name="方程式" r:id="rId9" imgW="1002960" imgH="393480" progId="Equation.3">
                  <p:embed/>
                </p:oleObj>
              </mc:Choice>
              <mc:Fallback>
                <p:oleObj name="方程式" r:id="rId9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265" y="1685017"/>
                        <a:ext cx="2176462" cy="852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36450"/>
              </p:ext>
            </p:extLst>
          </p:nvPr>
        </p:nvGraphicFramePr>
        <p:xfrm>
          <a:off x="1370254" y="2886123"/>
          <a:ext cx="37179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5" name="方程式" r:id="rId11" imgW="1714320" imgH="228600" progId="Equation.3">
                  <p:embed/>
                </p:oleObj>
              </mc:Choice>
              <mc:Fallback>
                <p:oleObj name="方程式" r:id="rId11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254" y="2886123"/>
                        <a:ext cx="3717925" cy="496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00896"/>
              </p:ext>
            </p:extLst>
          </p:nvPr>
        </p:nvGraphicFramePr>
        <p:xfrm>
          <a:off x="1370254" y="3607642"/>
          <a:ext cx="38560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6" name="方程式" r:id="rId13" imgW="1777680" imgH="228600" progId="Equation.3">
                  <p:embed/>
                </p:oleObj>
              </mc:Choice>
              <mc:Fallback>
                <p:oleObj name="方程式" r:id="rId13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254" y="3607642"/>
                        <a:ext cx="3856037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095198"/>
              </p:ext>
            </p:extLst>
          </p:nvPr>
        </p:nvGraphicFramePr>
        <p:xfrm>
          <a:off x="1370254" y="4329160"/>
          <a:ext cx="6775451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7" name="方程式" r:id="rId15" imgW="3124080" imgH="241200" progId="Equation.3">
                  <p:embed/>
                </p:oleObj>
              </mc:Choice>
              <mc:Fallback>
                <p:oleObj name="方程式" r:id="rId15" imgW="312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254" y="4329160"/>
                        <a:ext cx="6775451" cy="525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50456"/>
              </p:ext>
            </p:extLst>
          </p:nvPr>
        </p:nvGraphicFramePr>
        <p:xfrm>
          <a:off x="3077610" y="5027707"/>
          <a:ext cx="336073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8" name="方程式" r:id="rId17" imgW="1549080" imgH="228600" progId="Equation.3">
                  <p:embed/>
                </p:oleObj>
              </mc:Choice>
              <mc:Fallback>
                <p:oleObj name="方程式" r:id="rId17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610" y="5027707"/>
                        <a:ext cx="3360737" cy="496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14740"/>
              </p:ext>
            </p:extLst>
          </p:nvPr>
        </p:nvGraphicFramePr>
        <p:xfrm>
          <a:off x="3077610" y="5777801"/>
          <a:ext cx="32797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9" name="方程式" r:id="rId19" imgW="1511280" imgH="228600" progId="Equation.3">
                  <p:embed/>
                </p:oleObj>
              </mc:Choice>
              <mc:Fallback>
                <p:oleObj name="方程式" r:id="rId19" imgW="1511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610" y="5777801"/>
                        <a:ext cx="3279775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9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 Steady-State Analysis</a:t>
            </a: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740762" y="1678714"/>
            <a:ext cx="3389294" cy="2623680"/>
            <a:chOff x="721888" y="1410454"/>
            <a:chExt cx="3389294" cy="2623680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6488854"/>
                </p:ext>
              </p:extLst>
            </p:nvPr>
          </p:nvGraphicFramePr>
          <p:xfrm>
            <a:off x="721888" y="3536978"/>
            <a:ext cx="3389294" cy="497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5" name="方程式" r:id="rId4" imgW="1562040" imgH="228600" progId="Equation.3">
                    <p:embed/>
                  </p:oleObj>
                </mc:Choice>
                <mc:Fallback>
                  <p:oleObj name="方程式" r:id="rId4" imgW="1562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88" y="3536978"/>
                          <a:ext cx="3389294" cy="49715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723" y="1819080"/>
              <a:ext cx="3174459" cy="1770937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362649" y="1410454"/>
              <a:ext cx="2107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i="1" u="sng" dirty="0" smtClean="0"/>
                <a:t>Example 6.3</a:t>
              </a:r>
              <a:endParaRPr lang="zh-TW" altLang="en-US" sz="2400" b="1" i="1" u="sng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977374" y="1678714"/>
            <a:ext cx="3286123" cy="2616941"/>
            <a:chOff x="5229227" y="1478580"/>
            <a:chExt cx="3286123" cy="2616941"/>
          </a:xfrm>
        </p:grpSpPr>
        <p:sp>
          <p:nvSpPr>
            <p:cNvPr id="7" name="文字方塊 6"/>
            <p:cNvSpPr txBox="1"/>
            <p:nvPr/>
          </p:nvSpPr>
          <p:spPr>
            <a:xfrm>
              <a:off x="5529110" y="1478580"/>
              <a:ext cx="2107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i="1" u="sng" dirty="0" smtClean="0"/>
                <a:t>Example 6.4</a:t>
              </a:r>
              <a:endParaRPr lang="zh-TW" altLang="en-US" sz="2400" b="1" i="1" u="sng" dirty="0"/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27" y="2105323"/>
              <a:ext cx="3286123" cy="1460499"/>
            </a:xfrm>
            <a:prstGeom prst="rect">
              <a:avLst/>
            </a:prstGeom>
          </p:spPr>
        </p:pic>
        <p:graphicFrame>
          <p:nvGraphicFramePr>
            <p:cNvPr id="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254194"/>
                </p:ext>
              </p:extLst>
            </p:nvPr>
          </p:nvGraphicFramePr>
          <p:xfrm>
            <a:off x="5355512" y="3627209"/>
            <a:ext cx="2425700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6" name="方程式" r:id="rId8" imgW="1117440" imgH="215640" progId="Equation.3">
                    <p:embed/>
                  </p:oleObj>
                </mc:Choice>
                <mc:Fallback>
                  <p:oleObj name="方程式" r:id="rId8" imgW="1117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5512" y="3627209"/>
                          <a:ext cx="2425700" cy="4683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52818"/>
              </p:ext>
            </p:extLst>
          </p:nvPr>
        </p:nvGraphicFramePr>
        <p:xfrm>
          <a:off x="620908" y="4489462"/>
          <a:ext cx="35258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7" name="方程式" r:id="rId10" imgW="1523880" imgH="228600" progId="Equation.3">
                  <p:embed/>
                </p:oleObj>
              </mc:Choice>
              <mc:Fallback>
                <p:oleObj name="方程式" r:id="rId10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08" y="4489462"/>
                        <a:ext cx="35258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459357"/>
              </p:ext>
            </p:extLst>
          </p:nvPr>
        </p:nvGraphicFramePr>
        <p:xfrm>
          <a:off x="768897" y="5984014"/>
          <a:ext cx="39084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8" name="方程式" r:id="rId12" imgW="1688760" imgH="228600" progId="Equation.3">
                  <p:embed/>
                </p:oleObj>
              </mc:Choice>
              <mc:Fallback>
                <p:oleObj name="方程式" r:id="rId12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97" y="5984014"/>
                        <a:ext cx="390842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813720"/>
              </p:ext>
            </p:extLst>
          </p:nvPr>
        </p:nvGraphicFramePr>
        <p:xfrm>
          <a:off x="599464" y="5220863"/>
          <a:ext cx="36718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9" name="方程式" r:id="rId14" imgW="1587240" imgH="241200" progId="Equation.3">
                  <p:embed/>
                </p:oleObj>
              </mc:Choice>
              <mc:Fallback>
                <p:oleObj name="方程式" r:id="rId14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64" y="5220863"/>
                        <a:ext cx="36718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68148"/>
              </p:ext>
            </p:extLst>
          </p:nvPr>
        </p:nvGraphicFramePr>
        <p:xfrm>
          <a:off x="5053409" y="4536879"/>
          <a:ext cx="37179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0" name="方程式" r:id="rId16" imgW="1714320" imgH="228600" progId="Equation.3">
                  <p:embed/>
                </p:oleObj>
              </mc:Choice>
              <mc:Fallback>
                <p:oleObj name="方程式" r:id="rId16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409" y="4536879"/>
                        <a:ext cx="3717925" cy="496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58981"/>
              </p:ext>
            </p:extLst>
          </p:nvPr>
        </p:nvGraphicFramePr>
        <p:xfrm>
          <a:off x="4953358" y="5220863"/>
          <a:ext cx="38560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1" name="方程式" r:id="rId18" imgW="1777680" imgH="228600" progId="Equation.3">
                  <p:embed/>
                </p:oleObj>
              </mc:Choice>
              <mc:Fallback>
                <p:oleObj name="方程式" r:id="rId18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358" y="5220863"/>
                        <a:ext cx="3856037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81365"/>
              </p:ext>
            </p:extLst>
          </p:nvPr>
        </p:nvGraphicFramePr>
        <p:xfrm>
          <a:off x="4943907" y="5984014"/>
          <a:ext cx="39131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2" name="方程式" r:id="rId20" imgW="1803240" imgH="241200" progId="Equation.3">
                  <p:embed/>
                </p:oleObj>
              </mc:Choice>
              <mc:Fallback>
                <p:oleObj name="方程式" r:id="rId20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907" y="5984014"/>
                        <a:ext cx="3913187" cy="525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接點 20"/>
          <p:cNvCxnSpPr/>
          <p:nvPr/>
        </p:nvCxnSpPr>
        <p:spPr>
          <a:xfrm>
            <a:off x="1894525" y="4208571"/>
            <a:ext cx="4567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829213" y="4927027"/>
            <a:ext cx="4567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792929" y="5659998"/>
            <a:ext cx="4567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2061441" y="6421997"/>
            <a:ext cx="4567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6060126" y="4208571"/>
            <a:ext cx="4567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6444345" y="4962740"/>
            <a:ext cx="4567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6477208" y="5630970"/>
            <a:ext cx="4567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433666" y="6392969"/>
            <a:ext cx="4567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438398" y="4208571"/>
            <a:ext cx="798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2438398" y="4927027"/>
            <a:ext cx="798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2351314" y="5659998"/>
            <a:ext cx="798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2663371" y="6421997"/>
            <a:ext cx="798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6586742" y="4193482"/>
            <a:ext cx="798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6933997" y="4962740"/>
            <a:ext cx="798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6985885" y="5630970"/>
            <a:ext cx="798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6946856" y="6392969"/>
            <a:ext cx="79828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508171" y="3839302"/>
            <a:ext cx="377371" cy="388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1486810" y="4560452"/>
            <a:ext cx="377371" cy="388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1465449" y="5282309"/>
            <a:ext cx="377371" cy="388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1544573" y="6044346"/>
            <a:ext cx="516868" cy="389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5815605" y="3832232"/>
            <a:ext cx="244521" cy="395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5844558" y="4576227"/>
            <a:ext cx="566924" cy="422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5844557" y="5248311"/>
            <a:ext cx="599787" cy="411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5863932" y="6010310"/>
            <a:ext cx="542361" cy="411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3513815" y="3835766"/>
            <a:ext cx="434815" cy="391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3510955" y="4511243"/>
            <a:ext cx="434815" cy="391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3461657" y="5305960"/>
            <a:ext cx="668399" cy="364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3749124" y="6069110"/>
            <a:ext cx="668399" cy="364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7757880" y="4604831"/>
            <a:ext cx="865413" cy="364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7782046" y="5266377"/>
            <a:ext cx="865413" cy="364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7801543" y="6044346"/>
            <a:ext cx="865413" cy="364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5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853</Words>
  <Application>Microsoft Office PowerPoint</Application>
  <PresentationFormat>如螢幕大小 (4:3)</PresentationFormat>
  <Paragraphs>210</Paragraphs>
  <Slides>54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54</vt:i4>
      </vt:variant>
    </vt:vector>
  </HeadingPairs>
  <TitlesOfParts>
    <vt:vector size="64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方程式</vt:lpstr>
      <vt:lpstr>Microsoft 方程式編輯器 3.0</vt:lpstr>
      <vt:lpstr>Lecture 16 AC Circuit Analysis (1)</vt:lpstr>
      <vt:lpstr>Textbook</vt:lpstr>
      <vt:lpstr>AC Steady State</vt:lpstr>
      <vt:lpstr>AC Steady State</vt:lpstr>
      <vt:lpstr>AC Steady State</vt:lpstr>
      <vt:lpstr>Example 6.3</vt:lpstr>
      <vt:lpstr>Example 6.4</vt:lpstr>
      <vt:lpstr>Example 6.4</vt:lpstr>
      <vt:lpstr>AC Steady-State Analysis</vt:lpstr>
      <vt:lpstr>AC Steady-State Analysis</vt:lpstr>
      <vt:lpstr>AC Steady-State Analysis</vt:lpstr>
      <vt:lpstr>Phasor</vt:lpstr>
      <vt:lpstr>Review  – Operation of Complex Number</vt:lpstr>
      <vt:lpstr>Review  – Operation of Complex Number</vt:lpstr>
      <vt:lpstr>Review  – Operation of Complex Number</vt:lpstr>
      <vt:lpstr>Review  – Operation of Complex Number</vt:lpstr>
      <vt:lpstr>Review  – Operation of Complex Number</vt:lpstr>
      <vt:lpstr>Phasor</vt:lpstr>
      <vt:lpstr>PowerPoint 簡報</vt:lpstr>
      <vt:lpstr>Phasor - Summation</vt:lpstr>
      <vt:lpstr>KCL and KVL for Phasors</vt:lpstr>
      <vt:lpstr>Phasor - Multiplication</vt:lpstr>
      <vt:lpstr>Phasor - Differential</vt:lpstr>
      <vt:lpstr>Phasor - Differential</vt:lpstr>
      <vt:lpstr>Phasor - Differential</vt:lpstr>
      <vt:lpstr>Phasor - Differential</vt:lpstr>
      <vt:lpstr>Phasor - Differential</vt:lpstr>
      <vt:lpstr>Capacitor &amp; Inductor</vt:lpstr>
      <vt:lpstr>i-v characteristics</vt:lpstr>
      <vt:lpstr>i-v characteristics</vt:lpstr>
      <vt:lpstr>Equivalent impedance and admittance</vt:lpstr>
      <vt:lpstr>Impedance</vt:lpstr>
      <vt:lpstr>Impedance Triangle</vt:lpstr>
      <vt:lpstr>AC Circuit Analysis</vt:lpstr>
      <vt:lpstr>Example 6.6</vt:lpstr>
      <vt:lpstr>Example 6.7</vt:lpstr>
      <vt:lpstr>Example 6.7</vt:lpstr>
      <vt:lpstr>Example 6.8</vt:lpstr>
      <vt:lpstr>Example 6.8</vt:lpstr>
      <vt:lpstr>Example 6.8</vt:lpstr>
      <vt:lpstr>Example 6.8</vt:lpstr>
      <vt:lpstr>Example 6.8</vt:lpstr>
      <vt:lpstr>Complete Response</vt:lpstr>
      <vt:lpstr>Complete Response</vt:lpstr>
      <vt:lpstr>Complete Response</vt:lpstr>
      <vt:lpstr>Complete Response</vt:lpstr>
      <vt:lpstr>Complete Response</vt:lpstr>
      <vt:lpstr>Complete Response</vt:lpstr>
      <vt:lpstr>Complete Response</vt:lpstr>
      <vt:lpstr>Complete Response</vt:lpstr>
      <vt:lpstr>Three Terminal Network</vt:lpstr>
      <vt:lpstr>Homework</vt:lpstr>
      <vt:lpstr>Thank you!</vt:lpstr>
      <vt:lpstr>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108</cp:revision>
  <dcterms:created xsi:type="dcterms:W3CDTF">2014-11-03T17:14:55Z</dcterms:created>
  <dcterms:modified xsi:type="dcterms:W3CDTF">2014-11-06T16:46:44Z</dcterms:modified>
</cp:coreProperties>
</file>